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58" r:id="rId4"/>
    <p:sldId id="260" r:id="rId5"/>
    <p:sldId id="261" r:id="rId6"/>
    <p:sldId id="262" r:id="rId7"/>
    <p:sldId id="264" r:id="rId8"/>
    <p:sldId id="263" r:id="rId9"/>
    <p:sldId id="265" r:id="rId10"/>
    <p:sldId id="266" r:id="rId11"/>
    <p:sldId id="268" r:id="rId12"/>
    <p:sldId id="269" r:id="rId13"/>
    <p:sldId id="276" r:id="rId14"/>
    <p:sldId id="277" r:id="rId15"/>
    <p:sldId id="278" r:id="rId16"/>
    <p:sldId id="267" r:id="rId17"/>
    <p:sldId id="271" r:id="rId18"/>
    <p:sldId id="270" r:id="rId19"/>
    <p:sldId id="273" r:id="rId20"/>
    <p:sldId id="272" r:id="rId21"/>
    <p:sldId id="275" r:id="rId22"/>
    <p:sldId id="274"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8040"/>
    <p:restoredTop sz="66216"/>
  </p:normalViewPr>
  <p:slideViewPr>
    <p:cSldViewPr snapToGrid="0" snapToObjects="1">
      <p:cViewPr varScale="1">
        <p:scale>
          <a:sx n="59" d="100"/>
          <a:sy n="59" d="100"/>
        </p:scale>
        <p:origin x="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3F456-E6C9-824A-A50C-A7B635229369}"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3DF20-7032-A240-983D-0580B27523BB}" type="slidenum">
              <a:rPr lang="en-US" smtClean="0"/>
              <a:t>‹#›</a:t>
            </a:fld>
            <a:endParaRPr lang="en-US"/>
          </a:p>
        </p:txBody>
      </p:sp>
    </p:spTree>
    <p:extLst>
      <p:ext uri="{BB962C8B-B14F-4D97-AF65-F5344CB8AC3E}">
        <p14:creationId xmlns:p14="http://schemas.microsoft.com/office/powerpoint/2010/main" val="341122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octavian-ai/which-optimizer-and-learning-rate-should-i-use-for-deep-learning-5acb418f9b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keras.io/metrics/" TargetMode="External"/><Relationship Id="rId5" Type="http://schemas.openxmlformats.org/officeDocument/2006/relationships/hyperlink" Target="https://keras.io/losses/" TargetMode="External"/><Relationship Id="rId4" Type="http://schemas.openxmlformats.org/officeDocument/2006/relationships/hyperlink" Target="https://keras.io/optimizer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owardsdatascience.com/understanding-convolutions-using-excel-886ca0a964b7"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ackoverflow.com/questions/9782071/why-must-a-nonlinear-activation-function-be-used-in-a-backpropagation-neural-net"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towardsdatascience.com/activation-functions-neural-networks-1cbd9f8d91d6" TargetMode="External"/><Relationship Id="rId4" Type="http://schemas.openxmlformats.org/officeDocument/2006/relationships/hyperlink" Target="https://missinglink.ai/guides/neural-network-concepts/7-types-neural-network-activation-functions-right/#commonnonlinea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2</a:t>
            </a:fld>
            <a:endParaRPr lang="en-US"/>
          </a:p>
        </p:txBody>
      </p:sp>
    </p:spTree>
    <p:extLst>
      <p:ext uri="{BB962C8B-B14F-4D97-AF65-F5344CB8AC3E}">
        <p14:creationId xmlns:p14="http://schemas.microsoft.com/office/powerpoint/2010/main" val="884260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architecture (Two dense layers)</a:t>
            </a:r>
          </a:p>
          <a:p>
            <a:r>
              <a:rPr lang="en-US" dirty="0"/>
              <a:t>#The first dense layer (512) is the number of hidden units of the layer. </a:t>
            </a:r>
          </a:p>
          <a:p>
            <a:r>
              <a:rPr lang="en-US" dirty="0"/>
              <a:t>A hidden unit is a dimension in the representation space of the layer. </a:t>
            </a:r>
          </a:p>
          <a:p>
            <a:r>
              <a:rPr lang="en-US" dirty="0"/>
              <a:t>#output=</a:t>
            </a:r>
            <a:r>
              <a:rPr lang="en-US" dirty="0" err="1"/>
              <a:t>relu</a:t>
            </a:r>
            <a:r>
              <a:rPr lang="en-US" dirty="0"/>
              <a:t>(dot(</a:t>
            </a:r>
            <a:r>
              <a:rPr lang="en-US" dirty="0" err="1"/>
              <a:t>W,input</a:t>
            </a:r>
            <a:r>
              <a:rPr lang="en-US" dirty="0"/>
              <a:t>)+b)</a:t>
            </a:r>
          </a:p>
          <a:p>
            <a:r>
              <a:rPr lang="en-US" dirty="0"/>
              <a:t>#Having 512 hidden units means the weight matrix W will have shape (input dimension, 512), the dot product with W will project the input data onto a 512 dimensional representation space </a:t>
            </a:r>
          </a:p>
          <a:p>
            <a:r>
              <a:rPr lang="en-US" dirty="0"/>
              <a:t>#Having more hidden units (a higher-dimensional representation space) allows your network to learn more complex representations, but it makes the network more computationally expensive and may lead to learning unwanted patterns. </a:t>
            </a:r>
          </a:p>
          <a:p>
            <a:endParaRPr lang="en-US" dirty="0"/>
          </a:p>
          <a:p>
            <a:r>
              <a:rPr lang="en-US" dirty="0"/>
              <a:t>#The second (and last) layer is a 10-way </a:t>
            </a:r>
            <a:r>
              <a:rPr lang="en-US" dirty="0" err="1"/>
              <a:t>softmax</a:t>
            </a:r>
            <a:r>
              <a:rPr lang="en-US" dirty="0"/>
              <a:t> layers, which means it will return an array of 10 probability scores (summing to 1). Each score will be the probability that the current digit image belongs to one of the 10 digit classes. </a:t>
            </a:r>
          </a:p>
        </p:txBody>
      </p:sp>
      <p:sp>
        <p:nvSpPr>
          <p:cNvPr id="4" name="Slide Number Placeholder 3"/>
          <p:cNvSpPr>
            <a:spLocks noGrp="1"/>
          </p:cNvSpPr>
          <p:nvPr>
            <p:ph type="sldNum" sz="quarter" idx="5"/>
          </p:nvPr>
        </p:nvSpPr>
        <p:spPr/>
        <p:txBody>
          <a:bodyPr/>
          <a:lstStyle/>
          <a:p>
            <a:fld id="{B383DF20-7032-A240-983D-0580B27523BB}" type="slidenum">
              <a:rPr lang="en-US" smtClean="0"/>
              <a:t>14</a:t>
            </a:fld>
            <a:endParaRPr lang="en-US"/>
          </a:p>
        </p:txBody>
      </p:sp>
    </p:spTree>
    <p:extLst>
      <p:ext uri="{BB962C8B-B14F-4D97-AF65-F5344CB8AC3E}">
        <p14:creationId xmlns:p14="http://schemas.microsoft.com/office/powerpoint/2010/main" val="597138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function: </a:t>
            </a:r>
            <a:r>
              <a:rPr lang="en-US" dirty="0" err="1"/>
              <a:t>categorical_crossentropy</a:t>
            </a:r>
            <a:r>
              <a:rPr lang="en-US" dirty="0"/>
              <a:t>, optimizer: the exact rules governing a specific use of gradient descent are defined by the </a:t>
            </a:r>
            <a:r>
              <a:rPr lang="en-US" dirty="0" err="1"/>
              <a:t>rmsprop</a:t>
            </a:r>
            <a:r>
              <a:rPr lang="en-US" dirty="0"/>
              <a:t> optimizer passed as the first argument)</a:t>
            </a:r>
          </a:p>
          <a:p>
            <a:endParaRPr lang="en-US" dirty="0"/>
          </a:p>
          <a:p>
            <a:r>
              <a:rPr lang="en-US" dirty="0"/>
              <a:t>Optimizer: </a:t>
            </a:r>
            <a:r>
              <a:rPr lang="en-US" dirty="0">
                <a:hlinkClick r:id="rId3"/>
              </a:rPr>
              <a:t>https://medium.com/octavian-ai/which-optimizer-and-learning-rate-should-i-use-for-deep-learning-5acb418f9b2</a:t>
            </a:r>
            <a:endParaRPr lang="en-US" dirty="0"/>
          </a:p>
          <a:p>
            <a:endParaRPr lang="en-US" dirty="0"/>
          </a:p>
          <a:p>
            <a:r>
              <a:rPr lang="en-US" dirty="0"/>
              <a:t>Sometimes you may want to configure the parameters of your optimizer or pass a custom loss function or metric function </a:t>
            </a:r>
          </a:p>
          <a:p>
            <a:r>
              <a:rPr lang="en-US" dirty="0">
                <a:hlinkClick r:id="rId4"/>
              </a:rPr>
              <a:t>https://keras.io/optimizers/</a:t>
            </a:r>
            <a:endParaRPr lang="en-US" dirty="0"/>
          </a:p>
          <a:p>
            <a:r>
              <a:rPr lang="en-US" dirty="0">
                <a:hlinkClick r:id="rId5"/>
              </a:rPr>
              <a:t>https://keras.io/losses/</a:t>
            </a:r>
            <a:endParaRPr lang="en-US" dirty="0"/>
          </a:p>
          <a:p>
            <a:r>
              <a:rPr lang="en-US" dirty="0">
                <a:hlinkClick r:id="rId6"/>
              </a:rPr>
              <a:t>https://keras.io/metrics/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aco" pitchFamily="2" charset="77"/>
              </a:rPr>
              <a:t>#Fit the model (The network will start to iterate on the training data in mini-batches of 128 samples, 5 times over (each iteration over all the training data is called an epoch))</a:t>
            </a:r>
          </a:p>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15</a:t>
            </a:fld>
            <a:endParaRPr lang="en-US"/>
          </a:p>
        </p:txBody>
      </p:sp>
    </p:spTree>
    <p:extLst>
      <p:ext uri="{BB962C8B-B14F-4D97-AF65-F5344CB8AC3E}">
        <p14:creationId xmlns:p14="http://schemas.microsoft.com/office/powerpoint/2010/main" val="316549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17</a:t>
            </a:fld>
            <a:endParaRPr lang="en-US"/>
          </a:p>
        </p:txBody>
      </p:sp>
    </p:spTree>
    <p:extLst>
      <p:ext uri="{BB962C8B-B14F-4D97-AF65-F5344CB8AC3E}">
        <p14:creationId xmlns:p14="http://schemas.microsoft.com/office/powerpoint/2010/main" val="4282869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Problem of using NN for image data: Large image size (</a:t>
                </a:r>
                <a14:m>
                  <m:oMath xmlns:m="http://schemas.openxmlformats.org/officeDocument/2006/math">
                    <m:r>
                      <m:rPr>
                        <m:sty m:val="p"/>
                      </m:rPr>
                      <a:rPr lang="en-US" b="0" i="0" smtClean="0">
                        <a:latin typeface="Cambria Math" panose="02040503050406030204" pitchFamily="18" charset="0"/>
                      </a:rPr>
                      <m:t>e</m:t>
                    </m:r>
                    <m:r>
                      <a:rPr lang="en-US" b="0" i="0" smtClean="0">
                        <a:latin typeface="Cambria Math" panose="02040503050406030204" pitchFamily="18" charset="0"/>
                      </a:rPr>
                      <m:t>.</m:t>
                    </m:r>
                    <m:r>
                      <m:rPr>
                        <m:sty m:val="p"/>
                      </m:rPr>
                      <a:rPr lang="en-US" b="0" i="0" smtClean="0">
                        <a:latin typeface="Cambria Math" panose="02040503050406030204" pitchFamily="18" charset="0"/>
                      </a:rPr>
                      <m:t>g</m:t>
                    </m:r>
                    <m:r>
                      <a:rPr lang="en-US" b="0" i="0" smtClean="0">
                        <a:latin typeface="Cambria Math" panose="02040503050406030204" pitchFamily="18" charset="0"/>
                      </a:rPr>
                      <m:t>. </m:t>
                    </m:r>
                    <m:r>
                      <a:rPr lang="en-US" b="0" i="1" smtClean="0">
                        <a:latin typeface="Cambria Math" panose="02040503050406030204" pitchFamily="18" charset="0"/>
                      </a:rPr>
                      <m:t>367∗376</m:t>
                    </m:r>
                  </m:oMath>
                </a14:m>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pass such a big input to a neural network, the number of parameters will swell up to a HUGE number (depending on the number of hidden layers and hidden units). This will result in more computational and memory requirements – not something most of us can deal with.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function derived from two given functions by integration which expresses how the shape of one is modified by the other. There are </a:t>
                </a:r>
                <a:r>
                  <a:rPr lang="en-US" sz="1200" b="0" i="1" kern="1200" dirty="0">
                    <a:solidFill>
                      <a:schemeClr val="tx1"/>
                    </a:solidFill>
                    <a:effectLst/>
                    <a:latin typeface="+mn-lt"/>
                    <a:ea typeface="+mn-ea"/>
                    <a:cs typeface="+mn-cs"/>
                  </a:rPr>
                  <a:t>3 main elements</a:t>
                </a:r>
                <a:r>
                  <a:rPr lang="en-US" sz="1200" b="0" i="0" kern="1200" dirty="0">
                    <a:solidFill>
                      <a:schemeClr val="tx1"/>
                    </a:solidFill>
                    <a:effectLst/>
                    <a:latin typeface="+mn-lt"/>
                    <a:ea typeface="+mn-ea"/>
                    <a:cs typeface="+mn-cs"/>
                  </a:rPr>
                  <a:t> of the convolution operation:</a:t>
                </a:r>
              </a:p>
              <a:p>
                <a:r>
                  <a:rPr lang="en-US" sz="1200" b="0" i="0" kern="1200" dirty="0">
                    <a:solidFill>
                      <a:schemeClr val="tx1"/>
                    </a:solidFill>
                    <a:effectLst/>
                    <a:latin typeface="+mn-lt"/>
                    <a:ea typeface="+mn-ea"/>
                    <a:cs typeface="+mn-cs"/>
                  </a:rPr>
                  <a:t>Input image: the actual image in pixels (basically our input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Feature detector: These can even be called filters. They basically detect certain features in the input image. Feature Detectors are placed over the input image (though are much smaller in size) and count the number of cells in which the feature detector matches a subset of the input image. The feature detector then moves alone the input image to cover all of its areas and the distances it moves can be referred to as “strides”.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Feature map: contains the arguments recorded by the filter over the input image. The value from the input image is initially inserted in the top-left cell of the feature map, and it moves a block to the right, recording the observation of every stride</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Problem of using NN for image data: Large image size (</a:t>
                </a:r>
                <a:r>
                  <a:rPr lang="en-US" b="0" i="0">
                    <a:latin typeface="Cambria Math" panose="02040503050406030204" pitchFamily="18" charset="0"/>
                  </a:rPr>
                  <a:t>e.g. 367∗376</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 pass such a big input to a neural network, the number of parameters will swell up to a HUGE number (depending on the number of hidden layers and hidden units). This will result in more computational and memory requirements – not something most of us can deal with.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function derived from two given functions by integration which expresses how the shape of one is modified by the other. There are </a:t>
                </a:r>
                <a:r>
                  <a:rPr lang="en-US" sz="1200" b="0" i="1" kern="1200" dirty="0">
                    <a:solidFill>
                      <a:schemeClr val="tx1"/>
                    </a:solidFill>
                    <a:effectLst/>
                    <a:latin typeface="+mn-lt"/>
                    <a:ea typeface="+mn-ea"/>
                    <a:cs typeface="+mn-cs"/>
                  </a:rPr>
                  <a:t>3 main elements</a:t>
                </a:r>
                <a:r>
                  <a:rPr lang="en-US" sz="1200" b="0" i="0" kern="1200" dirty="0">
                    <a:solidFill>
                      <a:schemeClr val="tx1"/>
                    </a:solidFill>
                    <a:effectLst/>
                    <a:latin typeface="+mn-lt"/>
                    <a:ea typeface="+mn-ea"/>
                    <a:cs typeface="+mn-cs"/>
                  </a:rPr>
                  <a:t> of the convolution operation:</a:t>
                </a:r>
              </a:p>
              <a:p>
                <a:r>
                  <a:rPr lang="en-US" sz="1200" b="0" i="0" kern="1200" dirty="0">
                    <a:solidFill>
                      <a:schemeClr val="tx1"/>
                    </a:solidFill>
                    <a:effectLst/>
                    <a:latin typeface="+mn-lt"/>
                    <a:ea typeface="+mn-ea"/>
                    <a:cs typeface="+mn-cs"/>
                  </a:rPr>
                  <a:t>Input image: the actual image in pixels (basically our input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Feature detector: These can even be called filters. They basically detect certain features in the input image. Feature Detectors are placed over the input image (though are much smaller in size) and count the number of cells in which the feature detector matches a subset of the input image. The feature detector then moves alone the input image to cover all of its areas and the distances it moves can be referred to as “strides”.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Feature map: contains the arguments recorded by the filter over the input image. The value from the input image is initially inserted in the top-left cell of the feature map, and it moves a block to the right, recording the observation of every stride</a:t>
                </a:r>
                <a:endParaRPr lang="en-US" dirty="0"/>
              </a:p>
            </p:txBody>
          </p:sp>
        </mc:Fallback>
      </mc:AlternateContent>
      <p:sp>
        <p:nvSpPr>
          <p:cNvPr id="4" name="Slide Number Placeholder 3"/>
          <p:cNvSpPr>
            <a:spLocks noGrp="1"/>
          </p:cNvSpPr>
          <p:nvPr>
            <p:ph type="sldNum" sz="quarter" idx="5"/>
          </p:nvPr>
        </p:nvSpPr>
        <p:spPr/>
        <p:txBody>
          <a:bodyPr/>
          <a:lstStyle/>
          <a:p>
            <a:fld id="{B383DF20-7032-A240-983D-0580B27523BB}" type="slidenum">
              <a:rPr lang="en-US" smtClean="0"/>
              <a:t>18</a:t>
            </a:fld>
            <a:endParaRPr lang="en-US"/>
          </a:p>
        </p:txBody>
      </p:sp>
    </p:spTree>
    <p:extLst>
      <p:ext uri="{BB962C8B-B14F-4D97-AF65-F5344CB8AC3E}">
        <p14:creationId xmlns:p14="http://schemas.microsoft.com/office/powerpoint/2010/main" val="3387738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19</a:t>
            </a:fld>
            <a:endParaRPr lang="en-US"/>
          </a:p>
        </p:txBody>
      </p:sp>
    </p:spTree>
    <p:extLst>
      <p:ext uri="{BB962C8B-B14F-4D97-AF65-F5344CB8AC3E}">
        <p14:creationId xmlns:p14="http://schemas.microsoft.com/office/powerpoint/2010/main" val="2463795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limitation of the feature map output of convolutional layers is that they record the precise position of features in the input. This means that small movements in the position of the feature in the input image will result in a different feature map. </a:t>
            </a:r>
          </a:p>
          <a:p>
            <a:endParaRPr lang="en-US" sz="1200" b="0" i="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The addition of a pooling layer after the convolutional layer is a common pattern used for ordering layers within a convolutional neural network that may be repeated one or more times in a given model.</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The pooling layer operates upon each feature map separately to create a new set of the same number of pooled feature maps.</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Pooling involves selecting a pooling operation, much like a filter to be applied to feature maps. The size of the pooling operation or filter is smaller than the size of the feature map; specifically, it is almost always 2×2 pixels applied with a stride of 2 pixels.</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This means that the pooling layer will always reduce the size of each feature map by a factor of 2, e.g. each dimension is halved, reducing the number of pixels or values in each feature map to one quarter the size. For example, a pooling layer applied to a feature map of 6×6 (36 pixels) will result in an output pooled feature map of 3×3 (9 pixels).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pooling operation is specified, rather than learned. Two common functions used in the pooling operation are: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Maximum Pooling (or Max Pooling)</a:t>
            </a:r>
            <a:r>
              <a:rPr lang="en-US" sz="1200" b="0" i="0" kern="1200" dirty="0">
                <a:solidFill>
                  <a:schemeClr val="tx1"/>
                </a:solidFill>
                <a:effectLst/>
                <a:latin typeface="+mn-lt"/>
                <a:ea typeface="+mn-ea"/>
                <a:cs typeface="+mn-cs"/>
              </a:rPr>
              <a:t>: Calculate the maximum value for each patch of the feature map.</a:t>
            </a:r>
          </a:p>
          <a:p>
            <a:pPr fontAlgn="base"/>
            <a:r>
              <a:rPr lang="en-US" sz="1200" b="1" i="0" kern="1200" dirty="0">
                <a:solidFill>
                  <a:schemeClr val="tx1"/>
                </a:solidFill>
                <a:effectLst/>
                <a:latin typeface="+mn-lt"/>
                <a:ea typeface="+mn-ea"/>
                <a:cs typeface="+mn-cs"/>
              </a:rPr>
              <a:t>Average Pooling</a:t>
            </a:r>
            <a:r>
              <a:rPr lang="en-US" sz="1200" b="0" i="0" kern="1200" dirty="0">
                <a:solidFill>
                  <a:schemeClr val="tx1"/>
                </a:solidFill>
                <a:effectLst/>
                <a:latin typeface="+mn-lt"/>
                <a:ea typeface="+mn-ea"/>
                <a:cs typeface="+mn-cs"/>
              </a:rPr>
              <a:t>: Calculate the average value for each patch on the feature map.</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result of using a pooling layer and creating down sampled or pooled feature maps is a summarized version of the features detected in the input. They are useful as small changes in the location of the feature in the input detected by the convolutional layer will result in a pooled feature map with the feature in the same location. This capability added by pooling is called the model’s invariance to local translation.</a:t>
            </a:r>
          </a:p>
          <a:p>
            <a:pPr fontAlgn="base"/>
            <a:endParaRPr lang="en-US" sz="1200" b="0" i="0" kern="1200" dirty="0">
              <a:solidFill>
                <a:schemeClr val="tx1"/>
              </a:solidFill>
              <a:effectLst/>
              <a:latin typeface="+mn-lt"/>
              <a:ea typeface="+mn-ea"/>
              <a:cs typeface="+mn-cs"/>
            </a:endParaRPr>
          </a:p>
          <a:p>
            <a:pPr fontAlgn="base"/>
            <a:r>
              <a:rPr lang="en-US" dirty="0">
                <a:hlinkClick r:id="rId3"/>
              </a:rPr>
              <a:t>https://towardsdatascience.com/understanding-convolutions-using-excel-886ca0a964b7</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20</a:t>
            </a:fld>
            <a:endParaRPr lang="en-US"/>
          </a:p>
        </p:txBody>
      </p:sp>
    </p:spTree>
    <p:extLst>
      <p:ext uri="{BB962C8B-B14F-4D97-AF65-F5344CB8AC3E}">
        <p14:creationId xmlns:p14="http://schemas.microsoft.com/office/powerpoint/2010/main" val="1051078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Spatial arrangement</a:t>
            </a:r>
            <a:r>
              <a:rPr lang="en-US" sz="1200" b="0" i="0" kern="1200" dirty="0">
                <a:solidFill>
                  <a:schemeClr val="tx1"/>
                </a:solidFill>
                <a:effectLst/>
                <a:latin typeface="+mn-lt"/>
                <a:ea typeface="+mn-ea"/>
                <a:cs typeface="+mn-cs"/>
              </a:rPr>
              <a:t>. We have explained the connectivity of each neuron in the Conv Layer to the input volume, but we haven’t yet discussed how many neurons there are in the output volume or how they are arranged. Three hyperparameters control the size of the output volume: the </a:t>
            </a:r>
            <a:r>
              <a:rPr lang="en-US" sz="1200" b="1" i="0" kern="1200" dirty="0">
                <a:solidFill>
                  <a:schemeClr val="tx1"/>
                </a:solidFill>
                <a:effectLst/>
                <a:latin typeface="+mn-lt"/>
                <a:ea typeface="+mn-ea"/>
                <a:cs typeface="+mn-cs"/>
              </a:rPr>
              <a:t>depth, stride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zero-padding</a:t>
            </a:r>
            <a:r>
              <a:rPr lang="en-US" sz="1200" b="0" i="0" kern="1200" dirty="0">
                <a:solidFill>
                  <a:schemeClr val="tx1"/>
                </a:solidFill>
                <a:effectLst/>
                <a:latin typeface="+mn-lt"/>
                <a:ea typeface="+mn-ea"/>
                <a:cs typeface="+mn-cs"/>
              </a:rPr>
              <a:t>. We discuss these next:</a:t>
            </a:r>
          </a:p>
          <a:p>
            <a:r>
              <a:rPr lang="en-US" sz="1200" b="0" i="0" kern="1200" dirty="0">
                <a:solidFill>
                  <a:schemeClr val="tx1"/>
                </a:solidFill>
                <a:effectLst/>
                <a:latin typeface="+mn-lt"/>
                <a:ea typeface="+mn-ea"/>
                <a:cs typeface="+mn-cs"/>
              </a:rPr>
              <a:t>First, the </a:t>
            </a:r>
            <a:r>
              <a:rPr lang="en-US" sz="1200" b="1" i="0" kern="1200" dirty="0">
                <a:solidFill>
                  <a:schemeClr val="tx1"/>
                </a:solidFill>
                <a:effectLst/>
                <a:latin typeface="+mn-lt"/>
                <a:ea typeface="+mn-ea"/>
                <a:cs typeface="+mn-cs"/>
              </a:rPr>
              <a:t>depth</a:t>
            </a:r>
            <a:r>
              <a:rPr lang="en-US" sz="1200" b="0" i="0" kern="1200" dirty="0">
                <a:solidFill>
                  <a:schemeClr val="tx1"/>
                </a:solidFill>
                <a:effectLst/>
                <a:latin typeface="+mn-lt"/>
                <a:ea typeface="+mn-ea"/>
                <a:cs typeface="+mn-cs"/>
              </a:rPr>
              <a:t> of the output volume is a hyperparameter: it corresponds to the number of filters we would like to use, each learning to look for something different in the input. For example, if the first Convolutional Layer takes as input the raw image, then different neurons along the depth dimension may activate in presence of various oriented edges, or blobs of color. We will refer to a set of neurons that are all looking at the same region of the input as a </a:t>
            </a:r>
            <a:r>
              <a:rPr lang="en-US" sz="1200" b="1" i="0" kern="1200" dirty="0">
                <a:solidFill>
                  <a:schemeClr val="tx1"/>
                </a:solidFill>
                <a:effectLst/>
                <a:latin typeface="+mn-lt"/>
                <a:ea typeface="+mn-ea"/>
                <a:cs typeface="+mn-cs"/>
              </a:rPr>
              <a:t>depth column</a:t>
            </a:r>
            <a:r>
              <a:rPr lang="en-US" sz="1200" b="0" i="0" kern="1200" dirty="0">
                <a:solidFill>
                  <a:schemeClr val="tx1"/>
                </a:solidFill>
                <a:effectLst/>
                <a:latin typeface="+mn-lt"/>
                <a:ea typeface="+mn-ea"/>
                <a:cs typeface="+mn-cs"/>
              </a:rPr>
              <a:t> (some people also prefer the term </a:t>
            </a:r>
            <a:r>
              <a:rPr lang="en-US" sz="1200" b="0" i="1" kern="1200" dirty="0" err="1">
                <a:solidFill>
                  <a:schemeClr val="tx1"/>
                </a:solidFill>
                <a:effectLst/>
                <a:latin typeface="+mn-lt"/>
                <a:ea typeface="+mn-ea"/>
                <a:cs typeface="+mn-cs"/>
              </a:rPr>
              <a:t>fibre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Second, we must specify the </a:t>
            </a:r>
            <a:r>
              <a:rPr lang="en-US" sz="1200" b="1" i="0" kern="1200" dirty="0">
                <a:solidFill>
                  <a:schemeClr val="tx1"/>
                </a:solidFill>
                <a:effectLst/>
                <a:latin typeface="+mn-lt"/>
                <a:ea typeface="+mn-ea"/>
                <a:cs typeface="+mn-cs"/>
              </a:rPr>
              <a:t>stride</a:t>
            </a:r>
            <a:r>
              <a:rPr lang="en-US" sz="1200" b="0" i="0" kern="1200" dirty="0">
                <a:solidFill>
                  <a:schemeClr val="tx1"/>
                </a:solidFill>
                <a:effectLst/>
                <a:latin typeface="+mn-lt"/>
                <a:ea typeface="+mn-ea"/>
                <a:cs typeface="+mn-cs"/>
              </a:rPr>
              <a:t> with which we slide the filter. When the stride is 1 then we move the filters one pixel at a time. When the stride is 2 (or uncommonly 3 or more, though this is rare in practice) then the filters jump 2 pixels at a time as we slide them around. This will produce smaller output volumes spatially.</a:t>
            </a:r>
          </a:p>
          <a:p>
            <a:r>
              <a:rPr lang="en-US" sz="1200" b="0" i="0" kern="1200" dirty="0">
                <a:solidFill>
                  <a:schemeClr val="tx1"/>
                </a:solidFill>
                <a:effectLst/>
                <a:latin typeface="+mn-lt"/>
                <a:ea typeface="+mn-ea"/>
                <a:cs typeface="+mn-cs"/>
              </a:rPr>
              <a:t>As we will soon see, sometimes it will be convenient to pad the input volume with zeros around the border. The size of this </a:t>
            </a:r>
            <a:r>
              <a:rPr lang="en-US" sz="1200" b="1" i="0" kern="1200" dirty="0">
                <a:solidFill>
                  <a:schemeClr val="tx1"/>
                </a:solidFill>
                <a:effectLst/>
                <a:latin typeface="+mn-lt"/>
                <a:ea typeface="+mn-ea"/>
                <a:cs typeface="+mn-cs"/>
              </a:rPr>
              <a:t>zero-padding</a:t>
            </a:r>
            <a:r>
              <a:rPr lang="en-US" sz="1200" b="0" i="0" kern="1200" dirty="0">
                <a:solidFill>
                  <a:schemeClr val="tx1"/>
                </a:solidFill>
                <a:effectLst/>
                <a:latin typeface="+mn-lt"/>
                <a:ea typeface="+mn-ea"/>
                <a:cs typeface="+mn-cs"/>
              </a:rPr>
              <a:t> is a hyperparameter. The nice feature of zero padding is that it will allow us to control the spatial size of the output volumes (most commonly as we’ll see soon we will use it to exactly preserve the spatial size of the input volume so the input and output width and height are the same).</a:t>
            </a:r>
          </a:p>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22</a:t>
            </a:fld>
            <a:endParaRPr lang="en-US"/>
          </a:p>
        </p:txBody>
      </p:sp>
    </p:spTree>
    <p:extLst>
      <p:ext uri="{BB962C8B-B14F-4D97-AF65-F5344CB8AC3E}">
        <p14:creationId xmlns:p14="http://schemas.microsoft.com/office/powerpoint/2010/main" val="109483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will configure the </a:t>
            </a:r>
            <a:r>
              <a:rPr lang="en-US" dirty="0" err="1"/>
              <a:t>convet</a:t>
            </a:r>
            <a:r>
              <a:rPr lang="en-US" dirty="0"/>
              <a:t> to process inputs of size (28, 28, 1), which is the format of the MNIST images. </a:t>
            </a:r>
          </a:p>
        </p:txBody>
      </p:sp>
      <p:sp>
        <p:nvSpPr>
          <p:cNvPr id="4" name="Slide Number Placeholder 3"/>
          <p:cNvSpPr>
            <a:spLocks noGrp="1"/>
          </p:cNvSpPr>
          <p:nvPr>
            <p:ph type="sldNum" sz="quarter" idx="5"/>
          </p:nvPr>
        </p:nvSpPr>
        <p:spPr/>
        <p:txBody>
          <a:bodyPr/>
          <a:lstStyle/>
          <a:p>
            <a:fld id="{B383DF20-7032-A240-983D-0580B27523BB}" type="slidenum">
              <a:rPr lang="en-US" smtClean="0"/>
              <a:t>23</a:t>
            </a:fld>
            <a:endParaRPr lang="en-US"/>
          </a:p>
        </p:txBody>
      </p:sp>
    </p:spTree>
    <p:extLst>
      <p:ext uri="{BB962C8B-B14F-4D97-AF65-F5344CB8AC3E}">
        <p14:creationId xmlns:p14="http://schemas.microsoft.com/office/powerpoint/2010/main" val="3550630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feed the last output tensor (3,3,64) into a densely connected classifier network. </a:t>
            </a:r>
          </a:p>
        </p:txBody>
      </p:sp>
      <p:sp>
        <p:nvSpPr>
          <p:cNvPr id="4" name="Slide Number Placeholder 3"/>
          <p:cNvSpPr>
            <a:spLocks noGrp="1"/>
          </p:cNvSpPr>
          <p:nvPr>
            <p:ph type="sldNum" sz="quarter" idx="5"/>
          </p:nvPr>
        </p:nvSpPr>
        <p:spPr/>
        <p:txBody>
          <a:bodyPr/>
          <a:lstStyle/>
          <a:p>
            <a:fld id="{B383DF20-7032-A240-983D-0580B27523BB}" type="slidenum">
              <a:rPr lang="en-US" smtClean="0"/>
              <a:t>24</a:t>
            </a:fld>
            <a:endParaRPr lang="en-US"/>
          </a:p>
        </p:txBody>
      </p:sp>
    </p:spTree>
    <p:extLst>
      <p:ext uri="{BB962C8B-B14F-4D97-AF65-F5344CB8AC3E}">
        <p14:creationId xmlns:p14="http://schemas.microsoft.com/office/powerpoint/2010/main" val="157457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3</a:t>
            </a:fld>
            <a:endParaRPr lang="en-US"/>
          </a:p>
        </p:txBody>
      </p:sp>
    </p:spTree>
    <p:extLst>
      <p:ext uri="{BB962C8B-B14F-4D97-AF65-F5344CB8AC3E}">
        <p14:creationId xmlns:p14="http://schemas.microsoft.com/office/powerpoint/2010/main" val="286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Map input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layer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itchFamily="2" charset="2"/>
                  </a:rPr>
                  <a: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Output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layer</a:t>
                </a:r>
                <a:endParaRPr lang="en-US" dirty="0">
                  <a:latin typeface="Times New Roman" panose="02020603050405020304" pitchFamily="18" charset="0"/>
                  <a:cs typeface="Times New Roman" panose="02020603050405020304" pitchFamily="18" charset="0"/>
                </a:endParaRPr>
              </a:p>
              <a:p>
                <a:endParaRPr lang="en-US" altLang="zh-CN" sz="1200" dirty="0"/>
              </a:p>
              <a:p>
                <a:r>
                  <a:rPr lang="en-US" altLang="zh-CN" sz="1200" dirty="0"/>
                  <a:t>Take</a:t>
                </a:r>
                <a:r>
                  <a:rPr lang="zh-CN" altLang="en-US" sz="1200" dirty="0"/>
                  <a:t> </a:t>
                </a:r>
                <a14:m>
                  <m:oMath xmlns:m="http://schemas.openxmlformats.org/officeDocument/2006/math">
                    <m:r>
                      <a:rPr lang="en-US" altLang="zh-CN" sz="1200" i="1" dirty="0" smtClean="0">
                        <a:latin typeface="Cambria Math" panose="02040503050406030204" pitchFamily="18" charset="0"/>
                      </a:rPr>
                      <m:t>𝑥</m:t>
                    </m:r>
                  </m:oMath>
                </a14:m>
                <a:r>
                  <a:rPr lang="zh-CN" altLang="en-US" sz="1200" dirty="0"/>
                  <a:t> </a:t>
                </a:r>
                <a:r>
                  <a:rPr lang="en-US" altLang="zh-CN" sz="1200" dirty="0"/>
                  <a:t>as</a:t>
                </a:r>
                <a:r>
                  <a:rPr lang="zh-CN" altLang="en-US" sz="1200" dirty="0"/>
                  <a:t> </a:t>
                </a:r>
                <a:r>
                  <a:rPr lang="en-US" altLang="zh-CN" sz="1200" dirty="0"/>
                  <a:t>the</a:t>
                </a:r>
                <a:r>
                  <a:rPr lang="zh-CN" altLang="en-US" sz="1200" dirty="0"/>
                  <a:t> </a:t>
                </a:r>
                <a:r>
                  <a:rPr lang="en-US" altLang="zh-CN" sz="1200" dirty="0"/>
                  <a:t>Input</a:t>
                </a:r>
                <a:r>
                  <a:rPr lang="zh-CN" altLang="en-US" sz="1200" dirty="0"/>
                  <a:t> </a:t>
                </a:r>
                <a:r>
                  <a:rPr lang="en-US" altLang="zh-CN" sz="1200" dirty="0"/>
                  <a:t>matrix</a:t>
                </a:r>
                <a:r>
                  <a:rPr lang="zh-CN" altLang="en-US" sz="1200" dirty="0"/>
                  <a:t> </a:t>
                </a:r>
                <a:r>
                  <a:rPr lang="en-US" altLang="zh-CN" sz="1200" dirty="0"/>
                  <a:t>and</a:t>
                </a:r>
                <a:r>
                  <a:rPr lang="zh-CN" altLang="en-US" sz="1200" dirty="0"/>
                  <a:t> </a:t>
                </a:r>
                <a14:m>
                  <m:oMath xmlns:m="http://schemas.openxmlformats.org/officeDocument/2006/math">
                    <m:r>
                      <a:rPr lang="en-US" sz="1200" i="1" smtClean="0">
                        <a:latin typeface="Cambria Math" panose="02040503050406030204" pitchFamily="18" charset="0"/>
                      </a:rPr>
                      <m:t>𝑦</m:t>
                    </m:r>
                  </m:oMath>
                </a14:m>
                <a:r>
                  <a:rPr lang="zh-CN" altLang="en-US" sz="1200" dirty="0"/>
                  <a:t> </a:t>
                </a:r>
                <a:r>
                  <a:rPr lang="en-US" altLang="zh-CN" sz="1200" dirty="0"/>
                  <a:t>as</a:t>
                </a:r>
                <a:r>
                  <a:rPr lang="zh-CN" altLang="en-US" sz="1200" dirty="0"/>
                  <a:t> </a:t>
                </a:r>
                <a:r>
                  <a:rPr lang="en-US" altLang="zh-CN" sz="1200" dirty="0"/>
                  <a:t>the</a:t>
                </a:r>
                <a:r>
                  <a:rPr lang="zh-CN" altLang="en-US" sz="1200" dirty="0"/>
                  <a:t> </a:t>
                </a:r>
                <a:r>
                  <a:rPr lang="en-US" altLang="zh-CN" sz="1200" dirty="0"/>
                  <a:t>output</a:t>
                </a:r>
                <a:r>
                  <a:rPr lang="zh-CN" altLang="en-US" sz="1200" dirty="0"/>
                  <a:t> </a:t>
                </a:r>
                <a:endParaRPr lang="en-US" altLang="zh-CN"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a:t>
                </a:r>
              </a:p>
              <a:p>
                <a:endParaRPr lang="en-US" dirty="0"/>
              </a:p>
            </p:txBody>
          </p:sp>
        </mc:Choice>
        <mc:Fallback xmlns="">
          <p:sp>
            <p:nvSpPr>
              <p:cNvPr id="3" name="Notes Placeholder 2"/>
              <p:cNvSpPr>
                <a:spLocks noGrp="1"/>
              </p:cNvSpPr>
              <p:nvPr>
                <p:ph type="body" idx="1"/>
              </p:nvPr>
            </p:nvSpPr>
            <p:spPr/>
            <p:txBody>
              <a:bodyPr/>
              <a:lstStyle/>
              <a:p>
                <a:r>
                  <a:rPr lang="en-US" altLang="zh-CN" sz="1200" dirty="0"/>
                  <a:t>Take</a:t>
                </a:r>
                <a:r>
                  <a:rPr lang="zh-CN" altLang="en-US" sz="1200" dirty="0"/>
                  <a:t> </a:t>
                </a:r>
                <a:r>
                  <a:rPr lang="en-US" altLang="zh-CN" sz="1200" i="0" dirty="0">
                    <a:latin typeface="Cambria Math" panose="02040503050406030204" pitchFamily="18" charset="0"/>
                  </a:rPr>
                  <a:t>𝑥</a:t>
                </a:r>
                <a:r>
                  <a:rPr lang="zh-CN" altLang="en-US" sz="1200" dirty="0"/>
                  <a:t> </a:t>
                </a:r>
                <a:r>
                  <a:rPr lang="en-US" altLang="zh-CN" sz="1200" dirty="0"/>
                  <a:t>as</a:t>
                </a:r>
                <a:r>
                  <a:rPr lang="zh-CN" altLang="en-US" sz="1200" dirty="0"/>
                  <a:t> </a:t>
                </a:r>
                <a:r>
                  <a:rPr lang="en-US" altLang="zh-CN" sz="1200" dirty="0"/>
                  <a:t>the</a:t>
                </a:r>
                <a:r>
                  <a:rPr lang="zh-CN" altLang="en-US" sz="1200" dirty="0"/>
                  <a:t> </a:t>
                </a:r>
                <a:r>
                  <a:rPr lang="en-US" altLang="zh-CN" sz="1200" dirty="0"/>
                  <a:t>Input</a:t>
                </a:r>
                <a:r>
                  <a:rPr lang="zh-CN" altLang="en-US" sz="1200" dirty="0"/>
                  <a:t> </a:t>
                </a:r>
                <a:r>
                  <a:rPr lang="en-US" altLang="zh-CN" sz="1200" dirty="0"/>
                  <a:t>matrix</a:t>
                </a:r>
                <a:r>
                  <a:rPr lang="zh-CN" altLang="en-US" sz="1200" dirty="0"/>
                  <a:t> </a:t>
                </a:r>
                <a:r>
                  <a:rPr lang="en-US" altLang="zh-CN" sz="1200" dirty="0"/>
                  <a:t>and</a:t>
                </a:r>
                <a:r>
                  <a:rPr lang="zh-CN" altLang="en-US" sz="1200" dirty="0"/>
                  <a:t> </a:t>
                </a:r>
                <a:r>
                  <a:rPr lang="en-US" sz="1200" i="0">
                    <a:latin typeface="Cambria Math" panose="02040503050406030204" pitchFamily="18" charset="0"/>
                  </a:rPr>
                  <a:t>𝑦</a:t>
                </a:r>
                <a:r>
                  <a:rPr lang="zh-CN" altLang="en-US" sz="1200" dirty="0"/>
                  <a:t> </a:t>
                </a:r>
                <a:r>
                  <a:rPr lang="en-US" altLang="zh-CN" sz="1200" dirty="0"/>
                  <a:t>as</a:t>
                </a:r>
                <a:r>
                  <a:rPr lang="zh-CN" altLang="en-US" sz="1200" dirty="0"/>
                  <a:t> </a:t>
                </a:r>
                <a:r>
                  <a:rPr lang="en-US" altLang="zh-CN" sz="1200" dirty="0"/>
                  <a:t>the</a:t>
                </a:r>
                <a:r>
                  <a:rPr lang="zh-CN" altLang="en-US" sz="1200" dirty="0"/>
                  <a:t> </a:t>
                </a:r>
                <a:r>
                  <a:rPr lang="en-US" altLang="zh-CN" sz="1200" dirty="0"/>
                  <a:t>output</a:t>
                </a:r>
                <a:r>
                  <a:rPr lang="zh-CN" altLang="en-US" sz="1200" dirty="0"/>
                  <a:t> </a:t>
                </a:r>
                <a:endParaRPr lang="en-US" dirty="0"/>
              </a:p>
            </p:txBody>
          </p:sp>
        </mc:Fallback>
      </mc:AlternateContent>
      <p:sp>
        <p:nvSpPr>
          <p:cNvPr id="4" name="Slide Number Placeholder 3"/>
          <p:cNvSpPr>
            <a:spLocks noGrp="1"/>
          </p:cNvSpPr>
          <p:nvPr>
            <p:ph type="sldNum" sz="quarter" idx="5"/>
          </p:nvPr>
        </p:nvSpPr>
        <p:spPr/>
        <p:txBody>
          <a:bodyPr/>
          <a:lstStyle/>
          <a:p>
            <a:fld id="{B383DF20-7032-A240-983D-0580B27523BB}" type="slidenum">
              <a:rPr lang="en-US" smtClean="0"/>
              <a:t>5</a:t>
            </a:fld>
            <a:endParaRPr lang="en-US"/>
          </a:p>
        </p:txBody>
      </p:sp>
    </p:spTree>
    <p:extLst>
      <p:ext uri="{BB962C8B-B14F-4D97-AF65-F5344CB8AC3E}">
        <p14:creationId xmlns:p14="http://schemas.microsoft.com/office/powerpoint/2010/main" val="364822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turn, this allows you to model a response variable (aka target variable, class label, or score) that varies non-linearly with its explanatory variables</a:t>
            </a:r>
          </a:p>
          <a:p>
            <a:endParaRPr lang="en-US" sz="1200" b="0" i="0" kern="1200" dirty="0">
              <a:solidFill>
                <a:schemeClr val="tx1"/>
              </a:solidFill>
              <a:effectLst/>
              <a:latin typeface="+mn-lt"/>
              <a:ea typeface="+mn-ea"/>
              <a:cs typeface="+mn-cs"/>
            </a:endParaRPr>
          </a:p>
          <a:p>
            <a:r>
              <a:rPr lang="en-US" dirty="0">
                <a:hlinkClick r:id="rId3"/>
              </a:rPr>
              <a:t>https://stackoverflow.com/questions/9782071/why-must-a-nonlinear-activation-function-be-used-in-a-backpropagation-neural-net</a:t>
            </a:r>
            <a:endParaRPr lang="en-US" dirty="0"/>
          </a:p>
          <a:p>
            <a:r>
              <a:rPr lang="en-US" dirty="0">
                <a:hlinkClick r:id="rId4"/>
              </a:rPr>
              <a:t>https://missinglink.ai/guides/neural-network-concepts/7-types-neural-network-activation-functions-right/#commonnonlinear</a:t>
            </a:r>
            <a:endParaRPr lang="en-US" dirty="0"/>
          </a:p>
          <a:p>
            <a:r>
              <a:rPr lang="en-US" dirty="0">
                <a:hlinkClick r:id="rId5"/>
              </a:rPr>
              <a:t>https://towardsdatascience.com/activation-functions-neural-networks-1cbd9f8d91d6</a:t>
            </a:r>
            <a:endParaRPr lang="en-US" dirty="0"/>
          </a:p>
          <a:p>
            <a:endParaRPr lang="en-US" dirty="0"/>
          </a:p>
          <a:p>
            <a:r>
              <a:rPr lang="en-US" sz="1200" b="1" i="0" kern="1200" dirty="0">
                <a:solidFill>
                  <a:schemeClr val="tx1"/>
                </a:solidFill>
                <a:effectLst/>
                <a:latin typeface="+mn-lt"/>
                <a:ea typeface="+mn-ea"/>
                <a:cs typeface="+mn-cs"/>
              </a:rPr>
              <a:t>Sigmoid Function Usage</a:t>
            </a:r>
          </a:p>
          <a:p>
            <a:r>
              <a:rPr lang="en-US" sz="1200" b="0" i="0" kern="1200" dirty="0">
                <a:solidFill>
                  <a:schemeClr val="tx1"/>
                </a:solidFill>
                <a:effectLst/>
                <a:latin typeface="+mn-lt"/>
                <a:ea typeface="+mn-ea"/>
                <a:cs typeface="+mn-cs"/>
              </a:rPr>
              <a:t>The Sigmoid function used for </a:t>
            </a:r>
            <a:r>
              <a:rPr lang="en-US" sz="1200" b="1" i="0" kern="1200" dirty="0">
                <a:solidFill>
                  <a:schemeClr val="tx1"/>
                </a:solidFill>
                <a:effectLst/>
                <a:latin typeface="+mn-lt"/>
                <a:ea typeface="+mn-ea"/>
                <a:cs typeface="+mn-cs"/>
              </a:rPr>
              <a:t>binary classification</a:t>
            </a:r>
            <a:r>
              <a:rPr lang="en-US" sz="1200" b="0" i="0" kern="1200" dirty="0">
                <a:solidFill>
                  <a:schemeClr val="tx1"/>
                </a:solidFill>
                <a:effectLst/>
                <a:latin typeface="+mn-lt"/>
                <a:ea typeface="+mn-ea"/>
                <a:cs typeface="+mn-cs"/>
              </a:rPr>
              <a:t> in logistic regression model.</a:t>
            </a:r>
          </a:p>
          <a:p>
            <a:r>
              <a:rPr lang="en-US" sz="1200" b="0" i="0" kern="1200" dirty="0">
                <a:solidFill>
                  <a:schemeClr val="tx1"/>
                </a:solidFill>
                <a:effectLst/>
                <a:latin typeface="+mn-lt"/>
                <a:ea typeface="+mn-ea"/>
                <a:cs typeface="+mn-cs"/>
              </a:rPr>
              <a:t>While creating artificial neurons sigmoid function used as the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statistics, the </a:t>
            </a:r>
            <a:r>
              <a:rPr lang="en-US" sz="1200" b="1" i="0" kern="1200" dirty="0">
                <a:solidFill>
                  <a:schemeClr val="tx1"/>
                </a:solidFill>
                <a:effectLst/>
                <a:latin typeface="+mn-lt"/>
                <a:ea typeface="+mn-ea"/>
                <a:cs typeface="+mn-cs"/>
              </a:rPr>
              <a:t>sigmoid function graphs</a:t>
            </a:r>
            <a:r>
              <a:rPr lang="en-US" sz="1200" b="0" i="0" kern="1200" dirty="0">
                <a:solidFill>
                  <a:schemeClr val="tx1"/>
                </a:solidFill>
                <a:effectLst/>
                <a:latin typeface="+mn-lt"/>
                <a:ea typeface="+mn-ea"/>
                <a:cs typeface="+mn-cs"/>
              </a:rPr>
              <a:t> are common as a cumulative distribution function.</a:t>
            </a:r>
          </a:p>
          <a:p>
            <a:endParaRPr lang="en-US" dirty="0"/>
          </a:p>
          <a:p>
            <a:r>
              <a:rPr lang="en-US" sz="1200" b="1" i="0" kern="1200" dirty="0" err="1">
                <a:solidFill>
                  <a:schemeClr val="tx1"/>
                </a:solidFill>
                <a:effectLst/>
                <a:latin typeface="+mn-lt"/>
                <a:ea typeface="+mn-ea"/>
                <a:cs typeface="+mn-cs"/>
              </a:rPr>
              <a:t>Softmax</a:t>
            </a:r>
            <a:r>
              <a:rPr lang="en-US" sz="1200" b="1" i="0" kern="1200" dirty="0">
                <a:solidFill>
                  <a:schemeClr val="tx1"/>
                </a:solidFill>
                <a:effectLst/>
                <a:latin typeface="+mn-lt"/>
                <a:ea typeface="+mn-ea"/>
                <a:cs typeface="+mn-cs"/>
              </a:rPr>
              <a:t> Function Usage</a:t>
            </a:r>
          </a:p>
          <a:p>
            <a:r>
              <a:rPr lang="en-US" sz="1200" b="0" i="0" kern="1200" dirty="0">
                <a:solidFill>
                  <a:schemeClr val="tx1"/>
                </a:solidFill>
                <a:effectLst/>
                <a:latin typeface="+mn-lt"/>
                <a:ea typeface="+mn-ea"/>
                <a:cs typeface="+mn-cs"/>
              </a:rPr>
              <a:t>Used in multiple classification logistic regression model.</a:t>
            </a:r>
          </a:p>
          <a:p>
            <a:r>
              <a:rPr lang="en-US" sz="1200" b="0" i="0" kern="1200" dirty="0">
                <a:solidFill>
                  <a:schemeClr val="tx1"/>
                </a:solidFill>
                <a:effectLst/>
                <a:latin typeface="+mn-lt"/>
                <a:ea typeface="+mn-ea"/>
                <a:cs typeface="+mn-cs"/>
              </a:rPr>
              <a:t>In building neural networks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functions used in different layer level.</a:t>
            </a:r>
          </a:p>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6</a:t>
            </a:fld>
            <a:endParaRPr lang="en-US"/>
          </a:p>
        </p:txBody>
      </p:sp>
    </p:spTree>
    <p:extLst>
      <p:ext uri="{BB962C8B-B14F-4D97-AF65-F5344CB8AC3E}">
        <p14:creationId xmlns:p14="http://schemas.microsoft.com/office/powerpoint/2010/main" val="48195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7</a:t>
            </a:fld>
            <a:endParaRPr lang="en-US"/>
          </a:p>
        </p:txBody>
      </p:sp>
    </p:spTree>
    <p:extLst>
      <p:ext uri="{BB962C8B-B14F-4D97-AF65-F5344CB8AC3E}">
        <p14:creationId xmlns:p14="http://schemas.microsoft.com/office/powerpoint/2010/main" val="368194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what is the W to minimize the loss function by taking the derivation: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particular, </a:t>
                </a:r>
                <a14:m>
                  <m:oMath xmlns:m="http://schemas.openxmlformats.org/officeDocument/2006/math">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m:t>
                        </m:r>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𝑦</m:t>
                            </m:r>
                          </m:e>
                        </m:acc>
                      </m:num>
                      <m:den>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𝑧</m:t>
                        </m:r>
                      </m:den>
                    </m:f>
                  </m:oMath>
                </a14:m>
                <a:r>
                  <a:rPr lang="en-US" sz="1200" kern="1200" dirty="0">
                    <a:solidFill>
                      <a:schemeClr val="tx1"/>
                    </a:solidFill>
                    <a:effectLst/>
                    <a:latin typeface="+mn-lt"/>
                    <a:ea typeface="+mn-ea"/>
                    <a:cs typeface="+mn-cs"/>
                  </a:rPr>
                  <a:t> is the derivative of the activation function. </a:t>
                </a:r>
              </a:p>
              <a:p>
                <a:endParaRPr lang="en-US" dirty="0"/>
              </a:p>
            </p:txBody>
          </p:sp>
        </mc:Choice>
        <mc:Fallback xmlns="">
          <p:sp>
            <p:nvSpPr>
              <p:cNvPr id="3" name="Notes Placeholder 2"/>
              <p:cNvSpPr>
                <a:spLocks noGrp="1"/>
              </p:cNvSpPr>
              <p:nvPr>
                <p:ph type="body" idx="1"/>
              </p:nvPr>
            </p:nvSpPr>
            <p:spPr/>
            <p:txBody>
              <a:bodyPr/>
              <a:lstStyle/>
              <a:p>
                <a:r>
                  <a:rPr lang="en-US" dirty="0"/>
                  <a:t>what is the W to minimize the loss function by taking the derivation: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particular, </a:t>
                </a:r>
                <a:r>
                  <a:rPr lang="en-US" sz="1200" i="0" kern="1200">
                    <a:solidFill>
                      <a:schemeClr val="tx1"/>
                    </a:solidFill>
                    <a:effectLst/>
                    <a:latin typeface="+mn-lt"/>
                    <a:ea typeface="+mn-ea"/>
                    <a:cs typeface="+mn-cs"/>
                  </a:rPr>
                  <a:t>(𝜕𝑦 ̂)/𝜕𝑧</a:t>
                </a:r>
                <a:r>
                  <a:rPr lang="en-US" sz="1200" kern="1200">
                    <a:solidFill>
                      <a:schemeClr val="tx1"/>
                    </a:solidFill>
                    <a:effectLst/>
                    <a:latin typeface="+mn-lt"/>
                    <a:ea typeface="+mn-ea"/>
                    <a:cs typeface="+mn-cs"/>
                  </a:rPr>
                  <a:t> is the derivative of the activation function. </a:t>
                </a:r>
              </a:p>
              <a:p>
                <a:endParaRPr lang="en-US" dirty="0"/>
              </a:p>
            </p:txBody>
          </p:sp>
        </mc:Fallback>
      </mc:AlternateContent>
      <p:sp>
        <p:nvSpPr>
          <p:cNvPr id="4" name="Slide Number Placeholder 3"/>
          <p:cNvSpPr>
            <a:spLocks noGrp="1"/>
          </p:cNvSpPr>
          <p:nvPr>
            <p:ph type="sldNum" sz="quarter" idx="5"/>
          </p:nvPr>
        </p:nvSpPr>
        <p:spPr/>
        <p:txBody>
          <a:bodyPr/>
          <a:lstStyle/>
          <a:p>
            <a:fld id="{B383DF20-7032-A240-983D-0580B27523BB}" type="slidenum">
              <a:rPr lang="en-US" smtClean="0"/>
              <a:t>8</a:t>
            </a:fld>
            <a:endParaRPr lang="en-US"/>
          </a:p>
        </p:txBody>
      </p:sp>
    </p:spTree>
    <p:extLst>
      <p:ext uri="{BB962C8B-B14F-4D97-AF65-F5344CB8AC3E}">
        <p14:creationId xmlns:p14="http://schemas.microsoft.com/office/powerpoint/2010/main" val="220060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10</a:t>
            </a:fld>
            <a:endParaRPr lang="en-US"/>
          </a:p>
        </p:txBody>
      </p:sp>
    </p:spTree>
    <p:extLst>
      <p:ext uri="{BB962C8B-B14F-4D97-AF65-F5344CB8AC3E}">
        <p14:creationId xmlns:p14="http://schemas.microsoft.com/office/powerpoint/2010/main" val="363142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Keras</a:t>
            </a:r>
            <a:r>
              <a:rPr lang="en-US" dirty="0"/>
              <a:t> is a model-level library, providing high-level building blocks for developing deep-learning models. </a:t>
            </a:r>
          </a:p>
          <a:p>
            <a:r>
              <a:rPr lang="en-US" dirty="0"/>
              <a:t>It doesn’t handle low-level operations such as tensor manipulation and differentiation. </a:t>
            </a:r>
          </a:p>
          <a:p>
            <a:r>
              <a:rPr lang="en-US" dirty="0"/>
              <a:t>Instead, it relies on a specialized, well-optimized tensor library to do so, serving as the backend engine of </a:t>
            </a:r>
            <a:r>
              <a:rPr lang="en-US" dirty="0" err="1"/>
              <a:t>Keras</a:t>
            </a:r>
            <a:r>
              <a:rPr lang="en-US" dirty="0"/>
              <a:t>. </a:t>
            </a:r>
          </a:p>
          <a:p>
            <a:r>
              <a:rPr lang="en-US" dirty="0"/>
              <a:t>Rather than choosing a single tensor library and trying the implementation of </a:t>
            </a:r>
            <a:r>
              <a:rPr lang="en-US" dirty="0" err="1"/>
              <a:t>Keras</a:t>
            </a:r>
            <a:r>
              <a:rPr lang="en-US" dirty="0"/>
              <a:t> to that library, </a:t>
            </a:r>
            <a:r>
              <a:rPr lang="en-US" dirty="0" err="1"/>
              <a:t>Keras</a:t>
            </a:r>
            <a:r>
              <a:rPr lang="en-US" dirty="0"/>
              <a:t> handles the problem in a modular way. </a:t>
            </a:r>
          </a:p>
          <a:p>
            <a:r>
              <a:rPr lang="en-US" dirty="0"/>
              <a:t>Thus, several different backend engines can be plugged seamlessly into </a:t>
            </a:r>
            <a:r>
              <a:rPr lang="en-US" dirty="0" err="1"/>
              <a:t>Keras</a:t>
            </a:r>
            <a:r>
              <a:rPr lang="en-US" dirty="0"/>
              <a:t>. </a:t>
            </a:r>
          </a:p>
          <a:p>
            <a:r>
              <a:rPr lang="en-US" dirty="0"/>
              <a:t>Currently, the three existing backend implementation are the </a:t>
            </a:r>
            <a:r>
              <a:rPr lang="en-US" dirty="0" err="1"/>
              <a:t>Tensorflow</a:t>
            </a:r>
            <a:r>
              <a:rPr lang="en-US" dirty="0"/>
              <a:t>, backend, the Theano backend, and the Microsoft Cognitive </a:t>
            </a:r>
            <a:r>
              <a:rPr lang="en-US" dirty="0" err="1"/>
              <a:t>ToolKit</a:t>
            </a:r>
            <a:r>
              <a:rPr lang="en-US" dirty="0"/>
              <a:t> (CNTK) backend. </a:t>
            </a:r>
          </a:p>
          <a:p>
            <a:endParaRPr lang="en-US" dirty="0"/>
          </a:p>
          <a:p>
            <a:r>
              <a:rPr lang="en-US" dirty="0"/>
              <a:t>Theano: by the MILA lab at U of Montreal </a:t>
            </a:r>
          </a:p>
          <a:p>
            <a:r>
              <a:rPr lang="en-US" dirty="0" err="1"/>
              <a:t>Tensorflow</a:t>
            </a:r>
            <a:r>
              <a:rPr lang="en-US" dirty="0"/>
              <a:t>: google </a:t>
            </a:r>
          </a:p>
          <a:p>
            <a:r>
              <a:rPr lang="en-US" dirty="0"/>
              <a:t>CNTK:: Microsoft </a:t>
            </a:r>
          </a:p>
        </p:txBody>
      </p:sp>
      <p:sp>
        <p:nvSpPr>
          <p:cNvPr id="4" name="Slide Number Placeholder 3"/>
          <p:cNvSpPr>
            <a:spLocks noGrp="1"/>
          </p:cNvSpPr>
          <p:nvPr>
            <p:ph type="sldNum" sz="quarter" idx="5"/>
          </p:nvPr>
        </p:nvSpPr>
        <p:spPr/>
        <p:txBody>
          <a:bodyPr/>
          <a:lstStyle/>
          <a:p>
            <a:fld id="{B383DF20-7032-A240-983D-0580B27523BB}" type="slidenum">
              <a:rPr lang="en-US" smtClean="0"/>
              <a:t>12</a:t>
            </a:fld>
            <a:endParaRPr lang="en-US"/>
          </a:p>
        </p:txBody>
      </p:sp>
    </p:spTree>
    <p:extLst>
      <p:ext uri="{BB962C8B-B14F-4D97-AF65-F5344CB8AC3E}">
        <p14:creationId xmlns:p14="http://schemas.microsoft.com/office/powerpoint/2010/main" val="2093139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83DF20-7032-A240-983D-0580B27523BB}" type="slidenum">
              <a:rPr lang="en-US" smtClean="0"/>
              <a:t>13</a:t>
            </a:fld>
            <a:endParaRPr lang="en-US"/>
          </a:p>
        </p:txBody>
      </p:sp>
    </p:spTree>
    <p:extLst>
      <p:ext uri="{BB962C8B-B14F-4D97-AF65-F5344CB8AC3E}">
        <p14:creationId xmlns:p14="http://schemas.microsoft.com/office/powerpoint/2010/main" val="133701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C998-BB7C-EA43-97DF-B716671D5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9B524B-D1F5-114C-AB54-74028DC742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65FACF-C146-7C47-83A0-D9D7E2E7E203}"/>
              </a:ext>
            </a:extLst>
          </p:cNvPr>
          <p:cNvSpPr>
            <a:spLocks noGrp="1"/>
          </p:cNvSpPr>
          <p:nvPr>
            <p:ph type="dt" sz="half" idx="10"/>
          </p:nvPr>
        </p:nvSpPr>
        <p:spPr/>
        <p:txBody>
          <a:bodyPr/>
          <a:lstStyle/>
          <a:p>
            <a:fld id="{C0678045-BA51-A346-8DEE-2E4B59C684BA}" type="datetime1">
              <a:rPr lang="en-US" smtClean="0"/>
              <a:t>10/12/19</a:t>
            </a:fld>
            <a:endParaRPr lang="en-US"/>
          </a:p>
        </p:txBody>
      </p:sp>
      <p:sp>
        <p:nvSpPr>
          <p:cNvPr id="5" name="Footer Placeholder 4">
            <a:extLst>
              <a:ext uri="{FF2B5EF4-FFF2-40B4-BE49-F238E27FC236}">
                <a16:creationId xmlns:a16="http://schemas.microsoft.com/office/drawing/2014/main" id="{2911A8C5-B2AC-154F-80A2-EF8AC8E5E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162BD-E09C-5849-A7DA-0E56E141CD96}"/>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1169394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C8AA-CE64-E74C-A9B9-AB0E984A0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36CF33-14E3-DC42-89C1-F70C8452F0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A2925-D0CC-3148-87E1-5FD5FE67A779}"/>
              </a:ext>
            </a:extLst>
          </p:cNvPr>
          <p:cNvSpPr>
            <a:spLocks noGrp="1"/>
          </p:cNvSpPr>
          <p:nvPr>
            <p:ph type="dt" sz="half" idx="10"/>
          </p:nvPr>
        </p:nvSpPr>
        <p:spPr/>
        <p:txBody>
          <a:bodyPr/>
          <a:lstStyle/>
          <a:p>
            <a:fld id="{5AC6F44C-4F48-6B47-A0BE-724A04E9C716}" type="datetime1">
              <a:rPr lang="en-US" smtClean="0"/>
              <a:t>10/12/19</a:t>
            </a:fld>
            <a:endParaRPr lang="en-US"/>
          </a:p>
        </p:txBody>
      </p:sp>
      <p:sp>
        <p:nvSpPr>
          <p:cNvPr id="5" name="Footer Placeholder 4">
            <a:extLst>
              <a:ext uri="{FF2B5EF4-FFF2-40B4-BE49-F238E27FC236}">
                <a16:creationId xmlns:a16="http://schemas.microsoft.com/office/drawing/2014/main" id="{FDA72149-E748-DB4A-ACE4-B0EC7CC76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165E1-E32D-2944-A037-9D62DC5A0F6A}"/>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101437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57A8D-8F08-7043-94BC-E97BC34BDB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30B014-F37D-6642-990A-2425199343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1B3A4-2417-784E-95BA-CD6F3F2D46F5}"/>
              </a:ext>
            </a:extLst>
          </p:cNvPr>
          <p:cNvSpPr>
            <a:spLocks noGrp="1"/>
          </p:cNvSpPr>
          <p:nvPr>
            <p:ph type="dt" sz="half" idx="10"/>
          </p:nvPr>
        </p:nvSpPr>
        <p:spPr/>
        <p:txBody>
          <a:bodyPr/>
          <a:lstStyle/>
          <a:p>
            <a:fld id="{F5DE1525-E739-4243-A133-FFDB32B3E6BC}" type="datetime1">
              <a:rPr lang="en-US" smtClean="0"/>
              <a:t>10/12/19</a:t>
            </a:fld>
            <a:endParaRPr lang="en-US"/>
          </a:p>
        </p:txBody>
      </p:sp>
      <p:sp>
        <p:nvSpPr>
          <p:cNvPr id="5" name="Footer Placeholder 4">
            <a:extLst>
              <a:ext uri="{FF2B5EF4-FFF2-40B4-BE49-F238E27FC236}">
                <a16:creationId xmlns:a16="http://schemas.microsoft.com/office/drawing/2014/main" id="{9111383F-1039-D944-A48B-54102BAAF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E0620-1E70-EE4D-A8F2-F4C6940D3E2B}"/>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353075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5F1-879D-D546-96CD-0D0ECF6F1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9DBB63-707E-8042-B44F-7106CC1339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3E9F0-1020-BF4B-94A7-1E33FA53D9D0}"/>
              </a:ext>
            </a:extLst>
          </p:cNvPr>
          <p:cNvSpPr>
            <a:spLocks noGrp="1"/>
          </p:cNvSpPr>
          <p:nvPr>
            <p:ph type="dt" sz="half" idx="10"/>
          </p:nvPr>
        </p:nvSpPr>
        <p:spPr/>
        <p:txBody>
          <a:bodyPr/>
          <a:lstStyle/>
          <a:p>
            <a:fld id="{9CAB6915-DCAD-3548-B503-FB0F5B60424B}" type="datetime1">
              <a:rPr lang="en-US" smtClean="0"/>
              <a:t>10/12/19</a:t>
            </a:fld>
            <a:endParaRPr lang="en-US"/>
          </a:p>
        </p:txBody>
      </p:sp>
      <p:sp>
        <p:nvSpPr>
          <p:cNvPr id="5" name="Footer Placeholder 4">
            <a:extLst>
              <a:ext uri="{FF2B5EF4-FFF2-40B4-BE49-F238E27FC236}">
                <a16:creationId xmlns:a16="http://schemas.microsoft.com/office/drawing/2014/main" id="{B55766A5-8C8B-4B46-A72B-5DC43841E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B7465-4626-AA4D-849F-1D8C38B66260}"/>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281544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BD14-2306-B445-BA91-E6DEC38FDD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3CC4-E025-3A46-89DA-BC45BE1D6F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EC9F9-5975-B94F-813A-4776D3D27FBD}"/>
              </a:ext>
            </a:extLst>
          </p:cNvPr>
          <p:cNvSpPr>
            <a:spLocks noGrp="1"/>
          </p:cNvSpPr>
          <p:nvPr>
            <p:ph type="dt" sz="half" idx="10"/>
          </p:nvPr>
        </p:nvSpPr>
        <p:spPr/>
        <p:txBody>
          <a:bodyPr/>
          <a:lstStyle/>
          <a:p>
            <a:fld id="{8447D9EB-19E0-2A4A-B9B8-A3457339F2AB}" type="datetime1">
              <a:rPr lang="en-US" smtClean="0"/>
              <a:t>10/12/19</a:t>
            </a:fld>
            <a:endParaRPr lang="en-US"/>
          </a:p>
        </p:txBody>
      </p:sp>
      <p:sp>
        <p:nvSpPr>
          <p:cNvPr id="5" name="Footer Placeholder 4">
            <a:extLst>
              <a:ext uri="{FF2B5EF4-FFF2-40B4-BE49-F238E27FC236}">
                <a16:creationId xmlns:a16="http://schemas.microsoft.com/office/drawing/2014/main" id="{79645942-C74D-7D43-9202-0F3254BA9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80B7C-24EB-5D45-A287-4964CA21A6D8}"/>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107215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5EDA-4282-054E-872A-7E60139E34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64ACB-A591-B742-85FF-6CEA92FFFA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8CF3E-EDDA-9848-95D5-CEB3D0E353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CE6275-39DE-C144-A0C6-CDBD67E91581}"/>
              </a:ext>
            </a:extLst>
          </p:cNvPr>
          <p:cNvSpPr>
            <a:spLocks noGrp="1"/>
          </p:cNvSpPr>
          <p:nvPr>
            <p:ph type="dt" sz="half" idx="10"/>
          </p:nvPr>
        </p:nvSpPr>
        <p:spPr/>
        <p:txBody>
          <a:bodyPr/>
          <a:lstStyle/>
          <a:p>
            <a:fld id="{5B02B39B-05C4-A64C-A301-24E0A3D3F0A4}" type="datetime1">
              <a:rPr lang="en-US" smtClean="0"/>
              <a:t>10/12/19</a:t>
            </a:fld>
            <a:endParaRPr lang="en-US"/>
          </a:p>
        </p:txBody>
      </p:sp>
      <p:sp>
        <p:nvSpPr>
          <p:cNvPr id="6" name="Footer Placeholder 5">
            <a:extLst>
              <a:ext uri="{FF2B5EF4-FFF2-40B4-BE49-F238E27FC236}">
                <a16:creationId xmlns:a16="http://schemas.microsoft.com/office/drawing/2014/main" id="{C4A712A9-902A-4A40-A4B0-48FD040DD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77A88-4AC7-E840-81F8-517E4819B60D}"/>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338410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33F7-FB69-3B4E-B612-20213D115A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F448C5-B8BC-3849-A9D7-D8815B9592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F630B-5D46-CD45-9E19-D6A557DDA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CE1F63-65D1-E941-86B6-9F066855D4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0CA8F6-9235-734F-90A9-A31BA87D34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2119EC-54C8-4843-B6F4-CAA0D8D95651}"/>
              </a:ext>
            </a:extLst>
          </p:cNvPr>
          <p:cNvSpPr>
            <a:spLocks noGrp="1"/>
          </p:cNvSpPr>
          <p:nvPr>
            <p:ph type="dt" sz="half" idx="10"/>
          </p:nvPr>
        </p:nvSpPr>
        <p:spPr/>
        <p:txBody>
          <a:bodyPr/>
          <a:lstStyle/>
          <a:p>
            <a:fld id="{96F8217E-182A-E24D-99E2-5EB71FB20F08}" type="datetime1">
              <a:rPr lang="en-US" smtClean="0"/>
              <a:t>10/12/19</a:t>
            </a:fld>
            <a:endParaRPr lang="en-US"/>
          </a:p>
        </p:txBody>
      </p:sp>
      <p:sp>
        <p:nvSpPr>
          <p:cNvPr id="8" name="Footer Placeholder 7">
            <a:extLst>
              <a:ext uri="{FF2B5EF4-FFF2-40B4-BE49-F238E27FC236}">
                <a16:creationId xmlns:a16="http://schemas.microsoft.com/office/drawing/2014/main" id="{0C3B5CCF-19E8-FB47-B880-9080DE3228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A40797-6FC0-014A-86B1-A504FA4189C1}"/>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1474478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C3D6-DC25-A74B-A4F4-20D14F9468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BE557E-5C96-2C49-98D0-5FC728D60B43}"/>
              </a:ext>
            </a:extLst>
          </p:cNvPr>
          <p:cNvSpPr>
            <a:spLocks noGrp="1"/>
          </p:cNvSpPr>
          <p:nvPr>
            <p:ph type="dt" sz="half" idx="10"/>
          </p:nvPr>
        </p:nvSpPr>
        <p:spPr/>
        <p:txBody>
          <a:bodyPr/>
          <a:lstStyle/>
          <a:p>
            <a:fld id="{C05D0262-BE34-4D4E-8AF4-536ACDCAA759}" type="datetime1">
              <a:rPr lang="en-US" smtClean="0"/>
              <a:t>10/12/19</a:t>
            </a:fld>
            <a:endParaRPr lang="en-US"/>
          </a:p>
        </p:txBody>
      </p:sp>
      <p:sp>
        <p:nvSpPr>
          <p:cNvPr id="4" name="Footer Placeholder 3">
            <a:extLst>
              <a:ext uri="{FF2B5EF4-FFF2-40B4-BE49-F238E27FC236}">
                <a16:creationId xmlns:a16="http://schemas.microsoft.com/office/drawing/2014/main" id="{181F9A84-837C-B34D-AEBC-CC5CC0ABB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477BB1-9A20-A44C-AD58-ABB89B42661C}"/>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4045411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1243D8-09C0-BE42-98BC-7E632CE5B868}"/>
              </a:ext>
            </a:extLst>
          </p:cNvPr>
          <p:cNvSpPr>
            <a:spLocks noGrp="1"/>
          </p:cNvSpPr>
          <p:nvPr>
            <p:ph type="dt" sz="half" idx="10"/>
          </p:nvPr>
        </p:nvSpPr>
        <p:spPr/>
        <p:txBody>
          <a:bodyPr/>
          <a:lstStyle/>
          <a:p>
            <a:fld id="{CB69D927-44AE-7A4D-B70A-B198E507957F}" type="datetime1">
              <a:rPr lang="en-US" smtClean="0"/>
              <a:t>10/12/19</a:t>
            </a:fld>
            <a:endParaRPr lang="en-US"/>
          </a:p>
        </p:txBody>
      </p:sp>
      <p:sp>
        <p:nvSpPr>
          <p:cNvPr id="3" name="Footer Placeholder 2">
            <a:extLst>
              <a:ext uri="{FF2B5EF4-FFF2-40B4-BE49-F238E27FC236}">
                <a16:creationId xmlns:a16="http://schemas.microsoft.com/office/drawing/2014/main" id="{D642B250-B138-B144-ADC7-DF7824F11B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41AA52-CAEC-414B-9B52-265AAE3C48AF}"/>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2854152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ED55-13F9-BC4C-80F5-C1970A162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5CD880-11A8-6F4E-A29A-BC0B2AA50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6CBB3D-B080-D645-8AD5-213B42A51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604CC-A7D0-364C-A263-C435357D291A}"/>
              </a:ext>
            </a:extLst>
          </p:cNvPr>
          <p:cNvSpPr>
            <a:spLocks noGrp="1"/>
          </p:cNvSpPr>
          <p:nvPr>
            <p:ph type="dt" sz="half" idx="10"/>
          </p:nvPr>
        </p:nvSpPr>
        <p:spPr/>
        <p:txBody>
          <a:bodyPr/>
          <a:lstStyle/>
          <a:p>
            <a:fld id="{B7A1DA6C-C1ED-2D47-BAD3-909F1301BB4B}" type="datetime1">
              <a:rPr lang="en-US" smtClean="0"/>
              <a:t>10/12/19</a:t>
            </a:fld>
            <a:endParaRPr lang="en-US"/>
          </a:p>
        </p:txBody>
      </p:sp>
      <p:sp>
        <p:nvSpPr>
          <p:cNvPr id="6" name="Footer Placeholder 5">
            <a:extLst>
              <a:ext uri="{FF2B5EF4-FFF2-40B4-BE49-F238E27FC236}">
                <a16:creationId xmlns:a16="http://schemas.microsoft.com/office/drawing/2014/main" id="{07B848BD-27BF-C94A-82A6-BA2353D76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CBFA5-ED99-B544-8C1E-47EF67E4719C}"/>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1242646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738B-089A-814D-9B35-B9D3EFA2D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3706A3-E34B-3144-A6A2-6130F6A63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C376BF-B064-1747-99E4-15BB6E69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A9A660-637B-AC41-B5AC-36F894628225}"/>
              </a:ext>
            </a:extLst>
          </p:cNvPr>
          <p:cNvSpPr>
            <a:spLocks noGrp="1"/>
          </p:cNvSpPr>
          <p:nvPr>
            <p:ph type="dt" sz="half" idx="10"/>
          </p:nvPr>
        </p:nvSpPr>
        <p:spPr/>
        <p:txBody>
          <a:bodyPr/>
          <a:lstStyle/>
          <a:p>
            <a:fld id="{A2CADB1E-DE61-B747-AA69-647EDCB506CF}" type="datetime1">
              <a:rPr lang="en-US" smtClean="0"/>
              <a:t>10/12/19</a:t>
            </a:fld>
            <a:endParaRPr lang="en-US"/>
          </a:p>
        </p:txBody>
      </p:sp>
      <p:sp>
        <p:nvSpPr>
          <p:cNvPr id="6" name="Footer Placeholder 5">
            <a:extLst>
              <a:ext uri="{FF2B5EF4-FFF2-40B4-BE49-F238E27FC236}">
                <a16:creationId xmlns:a16="http://schemas.microsoft.com/office/drawing/2014/main" id="{3C334CC3-C3A8-8C4D-8F97-067AA50F6D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6214A6-AB2F-B244-ABC2-D5AD62115FEA}"/>
              </a:ext>
            </a:extLst>
          </p:cNvPr>
          <p:cNvSpPr>
            <a:spLocks noGrp="1"/>
          </p:cNvSpPr>
          <p:nvPr>
            <p:ph type="sldNum" sz="quarter" idx="12"/>
          </p:nvPr>
        </p:nvSpPr>
        <p:spPr/>
        <p:txBody>
          <a:bodyPr/>
          <a:lstStyle/>
          <a:p>
            <a:fld id="{C030C19D-3A8B-234D-8E95-F3C88DEE2627}" type="slidenum">
              <a:rPr lang="en-US" smtClean="0"/>
              <a:t>‹#›</a:t>
            </a:fld>
            <a:endParaRPr lang="en-US"/>
          </a:p>
        </p:txBody>
      </p:sp>
    </p:spTree>
    <p:extLst>
      <p:ext uri="{BB962C8B-B14F-4D97-AF65-F5344CB8AC3E}">
        <p14:creationId xmlns:p14="http://schemas.microsoft.com/office/powerpoint/2010/main" val="367804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E27C3-AC90-564A-A3E7-9C5D8A343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D9883D-8BCB-5B4D-99F4-D22B3BE5F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D5BF3-1D43-D04B-B804-3860046934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2FA44F-09A6-3940-B1FF-C3940B03EAA0}" type="datetime1">
              <a:rPr lang="en-US" smtClean="0"/>
              <a:t>10/12/19</a:t>
            </a:fld>
            <a:endParaRPr lang="en-US"/>
          </a:p>
        </p:txBody>
      </p:sp>
      <p:sp>
        <p:nvSpPr>
          <p:cNvPr id="5" name="Footer Placeholder 4">
            <a:extLst>
              <a:ext uri="{FF2B5EF4-FFF2-40B4-BE49-F238E27FC236}">
                <a16:creationId xmlns:a16="http://schemas.microsoft.com/office/drawing/2014/main" id="{48E2C671-B7D3-B240-9400-E8DBBB0F6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D25DBF-4011-DE46-B6DA-12B9649E3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0C19D-3A8B-234D-8E95-F3C88DEE2627}" type="slidenum">
              <a:rPr lang="en-US" smtClean="0"/>
              <a:t>‹#›</a:t>
            </a:fld>
            <a:endParaRPr lang="en-US"/>
          </a:p>
        </p:txBody>
      </p:sp>
    </p:spTree>
    <p:extLst>
      <p:ext uri="{BB962C8B-B14F-4D97-AF65-F5344CB8AC3E}">
        <p14:creationId xmlns:p14="http://schemas.microsoft.com/office/powerpoint/2010/main" val="315096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131F-3E05-8749-AC29-7A38701043D2}"/>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Deep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learning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AC7F5B1-F719-DB41-AA10-CE8D3901F9DB}"/>
              </a:ext>
            </a:extLst>
          </p:cNvPr>
          <p:cNvSpPr>
            <a:spLocks noGrp="1"/>
          </p:cNvSpPr>
          <p:nvPr>
            <p:ph type="subTitle" idx="1"/>
          </p:nvPr>
        </p:nvSpPr>
        <p:spPr/>
        <p:txBody>
          <a:bodyPr/>
          <a:lstStyle/>
          <a:p>
            <a:r>
              <a:rPr lang="en-US" altLang="zh-CN" dirty="0" err="1">
                <a:latin typeface="Times New Roman" panose="02020603050405020304" pitchFamily="18" charset="0"/>
                <a:cs typeface="Times New Roman" panose="02020603050405020304" pitchFamily="18" charset="0"/>
              </a:rPr>
              <a:t>Huiyu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Deng</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Department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Preventive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Medicine</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Division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Biostatistics</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4CF8C60-9271-8B47-8C46-55742BCAB31C}"/>
              </a:ext>
            </a:extLst>
          </p:cNvPr>
          <p:cNvSpPr>
            <a:spLocks noGrp="1"/>
          </p:cNvSpPr>
          <p:nvPr>
            <p:ph type="sldNum" sz="quarter" idx="12"/>
          </p:nvPr>
        </p:nvSpPr>
        <p:spPr/>
        <p:txBody>
          <a:bodyPr/>
          <a:lstStyle/>
          <a:p>
            <a:fld id="{C030C19D-3A8B-234D-8E95-F3C88DEE2627}" type="slidenum">
              <a:rPr lang="en-US" smtClean="0"/>
              <a:t>1</a:t>
            </a:fld>
            <a:endParaRPr lang="en-US"/>
          </a:p>
        </p:txBody>
      </p:sp>
    </p:spTree>
    <p:extLst>
      <p:ext uri="{BB962C8B-B14F-4D97-AF65-F5344CB8AC3E}">
        <p14:creationId xmlns:p14="http://schemas.microsoft.com/office/powerpoint/2010/main" val="4177449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519E17F-F335-B24E-88AA-595EC6BA51FF}"/>
                  </a:ext>
                </a:extLst>
              </p:cNvPr>
              <p:cNvSpPr>
                <a:spLocks noGrp="1"/>
              </p:cNvSpPr>
              <p:nvPr>
                <p:ph type="title"/>
              </p:nvPr>
            </p:nvSpPr>
            <p:spPr>
              <a:xfrm>
                <a:off x="838200" y="97972"/>
                <a:ext cx="10515600" cy="1325563"/>
              </a:xfrm>
            </p:spPr>
            <p:txBody>
              <a:bodyPr/>
              <a:lstStyle/>
              <a:p>
                <a:r>
                  <a:rPr lang="en-US" b="1" dirty="0">
                    <a:latin typeface="Times New Roman" panose="02020603050405020304" pitchFamily="18" charset="0"/>
                    <a:cs typeface="Times New Roman" panose="02020603050405020304" pitchFamily="18" charset="0"/>
                  </a:rPr>
                  <a:t>Backward propagation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latin typeface="Times New Roman" panose="02020603050405020304" pitchFamily="18" charset="0"/>
                    <a:cs typeface="Times New Roman" panose="02020603050405020304" pitchFamily="18" charset="0"/>
                  </a:rPr>
                  <a:t>(Extra slide)</a:t>
                </a:r>
              </a:p>
            </p:txBody>
          </p:sp>
        </mc:Choice>
        <mc:Fallback xmlns="">
          <p:sp>
            <p:nvSpPr>
              <p:cNvPr id="2" name="Title 1">
                <a:extLst>
                  <a:ext uri="{FF2B5EF4-FFF2-40B4-BE49-F238E27FC236}">
                    <a16:creationId xmlns:a16="http://schemas.microsoft.com/office/drawing/2014/main" id="{B519E17F-F335-B24E-88AA-595EC6BA51FF}"/>
                  </a:ext>
                </a:extLst>
              </p:cNvPr>
              <p:cNvSpPr>
                <a:spLocks noGrp="1" noRot="1" noChangeAspect="1" noMove="1" noResize="1" noEditPoints="1" noAdjustHandles="1" noChangeArrowheads="1" noChangeShapeType="1" noTextEdit="1"/>
              </p:cNvSpPr>
              <p:nvPr>
                <p:ph type="title"/>
              </p:nvPr>
            </p:nvSpPr>
            <p:spPr>
              <a:xfrm>
                <a:off x="838200" y="97972"/>
                <a:ext cx="10515600" cy="1325563"/>
              </a:xfrm>
              <a:blipFill>
                <a:blip r:embed="rId3"/>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86159-2351-094B-AD41-00D5701102FC}"/>
                  </a:ext>
                </a:extLst>
              </p:cNvPr>
              <p:cNvSpPr>
                <a:spLocks noGrp="1"/>
              </p:cNvSpPr>
              <p:nvPr>
                <p:ph idx="1"/>
              </p:nvPr>
            </p:nvSpPr>
            <p:spPr>
              <a:xfrm>
                <a:off x="838200" y="1178521"/>
                <a:ext cx="9615038" cy="5542954"/>
              </a:xfrm>
            </p:spPr>
            <p:txBody>
              <a:bodyPr>
                <a:normAutofit fontScale="92500" lnSpcReduction="10000"/>
              </a:bodyPr>
              <a:lstStyle/>
              <a:p>
                <a14:m>
                  <m:oMath xmlns:m="http://schemas.openxmlformats.org/officeDocument/2006/math">
                    <m:f>
                      <m:fPr>
                        <m:ctrlPr>
                          <a:rPr lang="en-US" sz="3000" i="1" smtClean="0">
                            <a:latin typeface="Cambria Math" panose="02040503050406030204" pitchFamily="18" charset="0"/>
                          </a:rPr>
                        </m:ctrlPr>
                      </m:fPr>
                      <m:num>
                        <m:r>
                          <a:rPr lang="en-US" sz="3000" i="1">
                            <a:latin typeface="Cambria Math" panose="02040503050406030204" pitchFamily="18" charset="0"/>
                          </a:rPr>
                          <m:t>𝜕</m:t>
                        </m:r>
                        <m:r>
                          <a:rPr lang="en-US" sz="3000" i="1">
                            <a:latin typeface="Cambria Math" panose="02040503050406030204" pitchFamily="18" charset="0"/>
                          </a:rPr>
                          <m:t>𝐿𝑜𝑠𝑠</m:t>
                        </m:r>
                        <m:r>
                          <a:rPr lang="en-US" sz="3000" i="1">
                            <a:latin typeface="Cambria Math" panose="02040503050406030204" pitchFamily="18" charset="0"/>
                          </a:rPr>
                          <m:t>(</m:t>
                        </m:r>
                        <m:r>
                          <a:rPr lang="en-US" sz="3000" i="1">
                            <a:latin typeface="Cambria Math" panose="02040503050406030204" pitchFamily="18" charset="0"/>
                          </a:rPr>
                          <m:t>𝑦</m:t>
                        </m:r>
                        <m:r>
                          <a:rPr lang="en-US" sz="3000" i="1">
                            <a:latin typeface="Cambria Math" panose="02040503050406030204" pitchFamily="18" charset="0"/>
                          </a:rPr>
                          <m:t>, </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r>
                          <a:rPr lang="en-US" sz="3000" i="1">
                            <a:latin typeface="Cambria Math" panose="02040503050406030204" pitchFamily="18" charset="0"/>
                          </a:rPr>
                          <m:t>)</m:t>
                        </m:r>
                      </m:num>
                      <m:den>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den>
                    </m:f>
                    <m:r>
                      <a:rPr lang="en-US" sz="3000">
                        <a:latin typeface="Cambria Math" panose="02040503050406030204" pitchFamily="18" charset="0"/>
                      </a:rPr>
                      <m:t>=</m:t>
                    </m:r>
                    <m:f>
                      <m:fPr>
                        <m:ctrlPr>
                          <a:rPr lang="en-US" sz="3000" i="1">
                            <a:latin typeface="Cambria Math" panose="02040503050406030204" pitchFamily="18" charset="0"/>
                          </a:rPr>
                        </m:ctrlPr>
                      </m:fPr>
                      <m:num>
                        <m:r>
                          <a:rPr lang="en-US" sz="3000" i="1">
                            <a:latin typeface="Cambria Math" panose="02040503050406030204" pitchFamily="18" charset="0"/>
                          </a:rPr>
                          <m:t>𝜕</m:t>
                        </m:r>
                        <m:nary>
                          <m:naryPr>
                            <m:chr m:val="∑"/>
                            <m:limLoc m:val="undOvr"/>
                            <m:subHide m:val="on"/>
                            <m:supHide m:val="on"/>
                            <m:ctrlPr>
                              <a:rPr lang="en-US" sz="3000" i="1">
                                <a:latin typeface="Cambria Math" panose="02040503050406030204" pitchFamily="18" charset="0"/>
                              </a:rPr>
                            </m:ctrlPr>
                          </m:naryPr>
                          <m:sub/>
                          <m:sup/>
                          <m:e>
                            <m:sSup>
                              <m:sSupPr>
                                <m:ctrlPr>
                                  <a:rPr lang="en-US" sz="3000" i="1">
                                    <a:latin typeface="Cambria Math" panose="02040503050406030204" pitchFamily="18" charset="0"/>
                                  </a:rPr>
                                </m:ctrlPr>
                              </m:sSupPr>
                              <m:e>
                                <m:d>
                                  <m:dPr>
                                    <m:ctrlPr>
                                      <a:rPr lang="en-US" sz="3000" i="1">
                                        <a:latin typeface="Cambria Math" panose="02040503050406030204" pitchFamily="18" charset="0"/>
                                      </a:rPr>
                                    </m:ctrlPr>
                                  </m:dPr>
                                  <m:e>
                                    <m:r>
                                      <a:rPr lang="en-US" sz="3000" i="1">
                                        <a:latin typeface="Cambria Math" panose="02040503050406030204" pitchFamily="18" charset="0"/>
                                      </a:rPr>
                                      <m:t>𝑦</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e>
                                </m:d>
                              </m:e>
                              <m:sup>
                                <m:r>
                                  <a:rPr lang="en-US" sz="3000" i="1">
                                    <a:latin typeface="Cambria Math" panose="02040503050406030204" pitchFamily="18" charset="0"/>
                                  </a:rPr>
                                  <m:t>2</m:t>
                                </m:r>
                              </m:sup>
                            </m:sSup>
                          </m:e>
                        </m:nary>
                      </m:num>
                      <m:den>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den>
                    </m:f>
                  </m:oMath>
                </a14:m>
                <a:r>
                  <a:rPr lang="en-US" sz="3000" dirty="0"/>
                  <a:t>= </a:t>
                </a:r>
                <a14:m>
                  <m:oMath xmlns:m="http://schemas.openxmlformats.org/officeDocument/2006/math">
                    <m:r>
                      <a:rPr lang="en-US" sz="3000" i="1">
                        <a:latin typeface="Cambria Math" panose="02040503050406030204" pitchFamily="18" charset="0"/>
                      </a:rPr>
                      <m:t>2</m:t>
                    </m:r>
                    <m:d>
                      <m:dPr>
                        <m:ctrlPr>
                          <a:rPr lang="en-US" sz="3000" i="1">
                            <a:latin typeface="Cambria Math" panose="02040503050406030204" pitchFamily="18" charset="0"/>
                          </a:rPr>
                        </m:ctrlPr>
                      </m:dPr>
                      <m:e>
                        <m:r>
                          <a:rPr lang="en-US" sz="3000" i="1">
                            <a:latin typeface="Cambria Math" panose="02040503050406030204" pitchFamily="18" charset="0"/>
                          </a:rPr>
                          <m:t>𝑦</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e>
                    </m:d>
                  </m:oMath>
                </a14:m>
                <a:r>
                  <a:rPr lang="en-US" sz="3000" dirty="0"/>
                  <a:t> </a:t>
                </a:r>
              </a:p>
              <a:p>
                <a14:m>
                  <m:oMath xmlns:m="http://schemas.openxmlformats.org/officeDocument/2006/math">
                    <m:f>
                      <m:fPr>
                        <m:ctrlPr>
                          <a:rPr lang="en-US" sz="3000" b="1" i="1">
                            <a:latin typeface="Cambria Math" panose="02040503050406030204" pitchFamily="18" charset="0"/>
                          </a:rPr>
                        </m:ctrlPr>
                      </m:fPr>
                      <m:num>
                        <m:r>
                          <a:rPr lang="en-US" sz="3000" b="1" i="1">
                            <a:latin typeface="Cambria Math" panose="02040503050406030204" pitchFamily="18" charset="0"/>
                          </a:rPr>
                          <m:t>𝝏</m:t>
                        </m:r>
                        <m:acc>
                          <m:accPr>
                            <m:chr m:val="̂"/>
                            <m:ctrlPr>
                              <a:rPr lang="en-US" sz="3000" b="1" i="1">
                                <a:latin typeface="Cambria Math" panose="02040503050406030204" pitchFamily="18" charset="0"/>
                              </a:rPr>
                            </m:ctrlPr>
                          </m:accPr>
                          <m:e>
                            <m:r>
                              <a:rPr lang="en-US" sz="3000" b="1" i="1">
                                <a:latin typeface="Cambria Math" panose="02040503050406030204" pitchFamily="18" charset="0"/>
                              </a:rPr>
                              <m:t>𝒚</m:t>
                            </m:r>
                          </m:e>
                        </m:acc>
                      </m:num>
                      <m:den>
                        <m:r>
                          <a:rPr lang="en-US" sz="3000" b="1" i="1">
                            <a:latin typeface="Cambria Math" panose="02040503050406030204" pitchFamily="18" charset="0"/>
                          </a:rPr>
                          <m:t>𝝏</m:t>
                        </m:r>
                        <m:sSub>
                          <m:sSubPr>
                            <m:ctrlPr>
                              <a:rPr lang="en-US" sz="3000" b="1" i="1">
                                <a:latin typeface="Cambria Math" panose="02040503050406030204" pitchFamily="18" charset="0"/>
                              </a:rPr>
                            </m:ctrlPr>
                          </m:sSubPr>
                          <m:e>
                            <m:r>
                              <a:rPr lang="en-US" sz="3000" b="1" i="1">
                                <a:latin typeface="Cambria Math" panose="02040503050406030204" pitchFamily="18" charset="0"/>
                              </a:rPr>
                              <m:t>𝒛</m:t>
                            </m:r>
                          </m:e>
                          <m:sub>
                            <m:r>
                              <a:rPr lang="en-US" sz="3000" b="1" i="1">
                                <a:latin typeface="Cambria Math" panose="02040503050406030204" pitchFamily="18" charset="0"/>
                              </a:rPr>
                              <m:t>𝒍𝒂𝒚𝒆𝒓</m:t>
                            </m:r>
                            <m:r>
                              <a:rPr lang="en-US" sz="3000" b="1" i="1">
                                <a:latin typeface="Cambria Math" panose="02040503050406030204" pitchFamily="18" charset="0"/>
                              </a:rPr>
                              <m:t>𝟐</m:t>
                            </m:r>
                          </m:sub>
                        </m:sSub>
                      </m:den>
                    </m:f>
                    <m:r>
                      <a:rPr lang="en-US" sz="3000" i="1">
                        <a:latin typeface="Cambria Math" panose="02040503050406030204" pitchFamily="18" charset="0"/>
                      </a:rPr>
                      <m:t>=</m:t>
                    </m:r>
                    <m:f>
                      <m:fPr>
                        <m:ctrlPr>
                          <a:rPr lang="en-US" sz="3000" i="1">
                            <a:latin typeface="Cambria Math" panose="02040503050406030204" pitchFamily="18" charset="0"/>
                          </a:rPr>
                        </m:ctrlPr>
                      </m:fPr>
                      <m:num>
                        <m:r>
                          <a:rPr lang="en-US" sz="3000" i="1">
                            <a:latin typeface="Cambria Math" panose="02040503050406030204" pitchFamily="18" charset="0"/>
                          </a:rPr>
                          <m:t>𝜕𝜎</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2</m:t>
                            </m:r>
                          </m:sub>
                        </m:sSub>
                        <m:r>
                          <a:rPr lang="en-US" sz="3000" i="1">
                            <a:latin typeface="Cambria Math" panose="02040503050406030204" pitchFamily="18" charset="0"/>
                          </a:rPr>
                          <m:t>)</m:t>
                        </m:r>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2</m:t>
                            </m:r>
                          </m:sub>
                        </m:sSub>
                      </m:den>
                    </m:f>
                    <m:r>
                      <a:rPr lang="en-US" sz="3000" i="1">
                        <a:latin typeface="Cambria Math" panose="02040503050406030204" pitchFamily="18" charset="0"/>
                      </a:rPr>
                      <m:t>=</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2</m:t>
                            </m:r>
                          </m:sub>
                        </m:sSub>
                      </m:e>
                    </m:d>
                    <m:r>
                      <a:rPr lang="en-US" sz="3000">
                        <a:latin typeface="Cambria Math" panose="02040503050406030204" pitchFamily="18" charset="0"/>
                      </a:rPr>
                      <m:t>(1−</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2</m:t>
                            </m:r>
                          </m:sub>
                        </m:sSub>
                      </m:e>
                    </m:d>
                    <m:r>
                      <a:rPr lang="en-US" sz="3000">
                        <a:latin typeface="Cambria Math" panose="02040503050406030204" pitchFamily="18" charset="0"/>
                      </a:rPr>
                      <m:t>)</m:t>
                    </m:r>
                  </m:oMath>
                </a14:m>
                <a:r>
                  <a:rPr lang="en-US" sz="3000" dirty="0"/>
                  <a:t> </a:t>
                </a:r>
              </a:p>
              <a:p>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2</m:t>
                            </m:r>
                          </m:sub>
                        </m:sSub>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1</m:t>
                            </m:r>
                          </m:sub>
                        </m:sSub>
                      </m:den>
                    </m:f>
                    <m:r>
                      <a:rPr lang="en-US" sz="3000" i="1">
                        <a:latin typeface="Cambria Math" panose="02040503050406030204" pitchFamily="18" charset="0"/>
                      </a:rPr>
                      <m:t>=</m:t>
                    </m:r>
                    <m:f>
                      <m:fPr>
                        <m:ctrlPr>
                          <a:rPr lang="en-US" sz="3000" i="1">
                            <a:latin typeface="Cambria Math" panose="02040503050406030204" pitchFamily="18" charset="0"/>
                          </a:rPr>
                        </m:ctrlPr>
                      </m:fPr>
                      <m:num>
                        <m:r>
                          <a:rPr lang="en-US" sz="3000" i="1">
                            <a:latin typeface="Cambria Math" panose="02040503050406030204" pitchFamily="18" charset="0"/>
                          </a:rPr>
                          <m:t>𝜕𝜎</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i="1">
                                <a:latin typeface="Cambria Math" panose="02040503050406030204" pitchFamily="18" charset="0"/>
                              </a:rPr>
                              <m:t>2</m:t>
                            </m:r>
                          </m:sub>
                        </m:sSub>
                        <m:r>
                          <a:rPr lang="en-US" sz="3000" i="1">
                            <a:latin typeface="Cambria Math" panose="02040503050406030204" pitchFamily="18" charset="0"/>
                          </a:rPr>
                          <m:t>)</m:t>
                        </m:r>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b="0" i="1" smtClean="0">
                                <a:latin typeface="Cambria Math" panose="02040503050406030204" pitchFamily="18" charset="0"/>
                              </a:rPr>
                              <m:t>1</m:t>
                            </m:r>
                          </m:sub>
                        </m:sSub>
                      </m:den>
                    </m:f>
                    <m:r>
                      <a:rPr lang="en-US" sz="3000" i="1">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𝑊</m:t>
                        </m:r>
                      </m:e>
                      <m:sub>
                        <m:r>
                          <a:rPr lang="en-US" sz="3000" b="0" i="1" smtClean="0">
                            <a:latin typeface="Cambria Math" panose="02040503050406030204" pitchFamily="18" charset="0"/>
                          </a:rPr>
                          <m:t>2</m:t>
                        </m:r>
                      </m:sub>
                    </m:sSub>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b="0" i="1" smtClean="0">
                                <a:latin typeface="Cambria Math" panose="02040503050406030204" pitchFamily="18" charset="0"/>
                              </a:rPr>
                              <m:t>1</m:t>
                            </m:r>
                          </m:sub>
                        </m:sSub>
                      </m:e>
                    </m:d>
                    <m:r>
                      <a:rPr lang="en-US" sz="3000">
                        <a:latin typeface="Cambria Math" panose="02040503050406030204" pitchFamily="18" charset="0"/>
                      </a:rPr>
                      <m:t>(1−</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b="0" i="1" smtClean="0">
                                <a:latin typeface="Cambria Math" panose="02040503050406030204" pitchFamily="18" charset="0"/>
                              </a:rPr>
                              <m:t>1</m:t>
                            </m:r>
                          </m:sub>
                        </m:sSub>
                      </m:e>
                    </m:d>
                    <m:r>
                      <a:rPr lang="en-US" sz="3000">
                        <a:latin typeface="Cambria Math" panose="02040503050406030204" pitchFamily="18" charset="0"/>
                      </a:rPr>
                      <m:t>)</m:t>
                    </m:r>
                  </m:oMath>
                </a14:m>
                <a:r>
                  <a:rPr lang="en-US" sz="3000" dirty="0"/>
                  <a:t> </a:t>
                </a:r>
              </a:p>
              <a:p>
                <a14:m>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𝑧</m:t>
                            </m:r>
                          </m:e>
                          <m:sub>
                            <m:r>
                              <a:rPr lang="en-US" sz="3000" i="1">
                                <a:latin typeface="Cambria Math" panose="02040503050406030204" pitchFamily="18" charset="0"/>
                              </a:rPr>
                              <m:t>𝑙𝑎𝑦𝑒𝑟</m:t>
                            </m:r>
                            <m:r>
                              <a:rPr lang="en-US" sz="3000" b="0" i="1" smtClean="0">
                                <a:latin typeface="Cambria Math" panose="02040503050406030204" pitchFamily="18" charset="0"/>
                              </a:rPr>
                              <m:t>1</m:t>
                            </m:r>
                          </m:sub>
                        </m:sSub>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b="0" i="1" smtClean="0">
                                <a:latin typeface="Cambria Math" panose="02040503050406030204" pitchFamily="18" charset="0"/>
                              </a:rPr>
                              <m:t>1</m:t>
                            </m:r>
                          </m:sub>
                        </m:sSub>
                      </m:den>
                    </m:f>
                    <m:r>
                      <a:rPr lang="en-US" sz="3000">
                        <a:latin typeface="Cambria Math" panose="02040503050406030204" pitchFamily="18" charset="0"/>
                      </a:rPr>
                      <m:t>=</m:t>
                    </m:r>
                    <m:f>
                      <m:fPr>
                        <m:ctrlPr>
                          <a:rPr lang="en-US" sz="3000" i="1">
                            <a:latin typeface="Cambria Math" panose="02040503050406030204" pitchFamily="18" charset="0"/>
                          </a:rPr>
                        </m:ctrlPr>
                      </m:fPr>
                      <m:num>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1</m:t>
                            </m:r>
                          </m:sub>
                        </m:sSub>
                        <m:r>
                          <a:rPr lang="en-US" sz="3000" i="1">
                            <a:latin typeface="Cambria Math" panose="02040503050406030204" pitchFamily="18" charset="0"/>
                          </a:rPr>
                          <m:t>𝑥</m:t>
                        </m:r>
                        <m:r>
                          <a:rPr lang="en-US" sz="3000" i="1">
                            <a:latin typeface="Cambria Math" panose="02040503050406030204" pitchFamily="18" charset="0"/>
                          </a:rPr>
                          <m:t>+</m:t>
                        </m:r>
                        <m:r>
                          <a:rPr lang="en-US" sz="3000" i="1">
                            <a:latin typeface="Cambria Math" panose="02040503050406030204" pitchFamily="18" charset="0"/>
                          </a:rPr>
                          <m:t>𝑏</m:t>
                        </m:r>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b="0" i="1" smtClean="0">
                                <a:latin typeface="Cambria Math" panose="02040503050406030204" pitchFamily="18" charset="0"/>
                              </a:rPr>
                              <m:t>1</m:t>
                            </m:r>
                          </m:sub>
                        </m:sSub>
                      </m:den>
                    </m:f>
                    <m:r>
                      <a:rPr lang="en-US" sz="3000">
                        <a:latin typeface="Cambria Math" panose="02040503050406030204" pitchFamily="18" charset="0"/>
                      </a:rPr>
                      <m:t>=</m:t>
                    </m:r>
                    <m:r>
                      <a:rPr lang="en-US" sz="3000" b="0" i="1" smtClean="0">
                        <a:latin typeface="Cambria Math" panose="02040503050406030204" pitchFamily="18" charset="0"/>
                      </a:rPr>
                      <m:t>𝑥</m:t>
                    </m:r>
                  </m:oMath>
                </a14:m>
                <a:r>
                  <a:rPr lang="en-US" sz="3000" dirty="0"/>
                  <a:t> </a:t>
                </a:r>
              </a:p>
              <a:p>
                <a:pPr marL="0" indent="0">
                  <a:buNone/>
                </a:pPr>
                <a:endParaRPr lang="en-US" sz="3000" dirty="0"/>
              </a:p>
              <a:p>
                <a:pPr marL="0" indent="0">
                  <a:buNone/>
                </a:pPr>
                <a14:m>
                  <m:oMath xmlns:m="http://schemas.openxmlformats.org/officeDocument/2006/math">
                    <m:f>
                      <m:fPr>
                        <m:ctrlPr>
                          <a:rPr lang="en-US" sz="3000" b="1" i="1">
                            <a:latin typeface="Cambria Math" panose="02040503050406030204" pitchFamily="18" charset="0"/>
                          </a:rPr>
                        </m:ctrlPr>
                      </m:fPr>
                      <m:num>
                        <m:r>
                          <a:rPr lang="en-US" sz="3000" b="1" i="1">
                            <a:latin typeface="Cambria Math" panose="02040503050406030204" pitchFamily="18" charset="0"/>
                          </a:rPr>
                          <m:t>𝝏</m:t>
                        </m:r>
                        <m:r>
                          <a:rPr lang="en-US" sz="3000" b="1" i="1">
                            <a:latin typeface="Cambria Math" panose="02040503050406030204" pitchFamily="18" charset="0"/>
                          </a:rPr>
                          <m:t>𝑳𝒐𝒔𝒔</m:t>
                        </m:r>
                        <m:r>
                          <a:rPr lang="en-US" sz="3000" b="1" i="1">
                            <a:latin typeface="Cambria Math" panose="02040503050406030204" pitchFamily="18" charset="0"/>
                          </a:rPr>
                          <m:t>(</m:t>
                        </m:r>
                        <m:r>
                          <a:rPr lang="en-US" sz="3000" b="1" i="1">
                            <a:latin typeface="Cambria Math" panose="02040503050406030204" pitchFamily="18" charset="0"/>
                          </a:rPr>
                          <m:t>𝒚</m:t>
                        </m:r>
                        <m:r>
                          <a:rPr lang="en-US" sz="3000" b="1" i="1">
                            <a:latin typeface="Cambria Math" panose="02040503050406030204" pitchFamily="18" charset="0"/>
                          </a:rPr>
                          <m:t>, </m:t>
                        </m:r>
                        <m:acc>
                          <m:accPr>
                            <m:chr m:val="̂"/>
                            <m:ctrlPr>
                              <a:rPr lang="en-US" sz="3000" b="1" i="1">
                                <a:latin typeface="Cambria Math" panose="02040503050406030204" pitchFamily="18" charset="0"/>
                              </a:rPr>
                            </m:ctrlPr>
                          </m:accPr>
                          <m:e>
                            <m:r>
                              <a:rPr lang="en-US" sz="3000" b="1" i="1">
                                <a:latin typeface="Cambria Math" panose="02040503050406030204" pitchFamily="18" charset="0"/>
                              </a:rPr>
                              <m:t>𝒚</m:t>
                            </m:r>
                          </m:e>
                        </m:acc>
                        <m:r>
                          <a:rPr lang="en-US" sz="3000" b="1" i="1">
                            <a:latin typeface="Cambria Math" panose="02040503050406030204" pitchFamily="18" charset="0"/>
                          </a:rPr>
                          <m:t>)</m:t>
                        </m:r>
                      </m:num>
                      <m:den>
                        <m:r>
                          <a:rPr lang="en-US" sz="3000" b="1" i="1">
                            <a:latin typeface="Cambria Math" panose="02040503050406030204" pitchFamily="18" charset="0"/>
                          </a:rPr>
                          <m:t>𝝏</m:t>
                        </m:r>
                        <m:sSub>
                          <m:sSubPr>
                            <m:ctrlPr>
                              <a:rPr lang="en-US" sz="3000" b="1" i="1">
                                <a:latin typeface="Cambria Math" panose="02040503050406030204" pitchFamily="18" charset="0"/>
                              </a:rPr>
                            </m:ctrlPr>
                          </m:sSubPr>
                          <m:e>
                            <m:r>
                              <a:rPr lang="en-US" sz="3000" b="1" i="1">
                                <a:latin typeface="Cambria Math" panose="02040503050406030204" pitchFamily="18" charset="0"/>
                              </a:rPr>
                              <m:t>𝑾</m:t>
                            </m:r>
                          </m:e>
                          <m:sub>
                            <m:r>
                              <a:rPr lang="en-US" sz="3000" b="1" i="1">
                                <a:latin typeface="Cambria Math" panose="02040503050406030204" pitchFamily="18" charset="0"/>
                              </a:rPr>
                              <m:t>𝟐</m:t>
                            </m:r>
                          </m:sub>
                        </m:sSub>
                      </m:den>
                    </m:f>
                  </m:oMath>
                </a14:m>
                <a:r>
                  <a:rPr lang="en-US" sz="3000" dirty="0"/>
                  <a:t>=</a:t>
                </a:r>
                <a14:m>
                  <m:oMath xmlns:m="http://schemas.openxmlformats.org/officeDocument/2006/math">
                    <m:r>
                      <a:rPr lang="en-US" sz="3000" i="1">
                        <a:latin typeface="Cambria Math" panose="02040503050406030204" pitchFamily="18" charset="0"/>
                      </a:rPr>
                      <m:t>2</m:t>
                    </m:r>
                    <m:d>
                      <m:dPr>
                        <m:ctrlPr>
                          <a:rPr lang="en-US" sz="3000" i="1">
                            <a:latin typeface="Cambria Math" panose="02040503050406030204" pitchFamily="18" charset="0"/>
                          </a:rPr>
                        </m:ctrlPr>
                      </m:dPr>
                      <m:e>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2</m:t>
                                </m:r>
                              </m:sub>
                            </m:sSub>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1</m:t>
                                    </m:r>
                                  </m:sub>
                                </m:sSub>
                                <m:r>
                                  <a:rPr lang="en-US" sz="3000" i="1">
                                    <a:latin typeface="Cambria Math" panose="02040503050406030204" pitchFamily="18" charset="0"/>
                                  </a:rPr>
                                  <m:t>𝑥</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1</m:t>
                                    </m:r>
                                  </m:sub>
                                </m:sSub>
                              </m:e>
                            </m:d>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2</m:t>
                                </m:r>
                              </m:sub>
                            </m:sSub>
                          </m:e>
                        </m:d>
                      </m:e>
                    </m:d>
                  </m:oMath>
                </a14:m>
                <a:r>
                  <a:rPr lang="en-US" sz="3000" i="1" dirty="0">
                    <a:latin typeface="Cambria Math" panose="02040503050406030204" pitchFamily="18" charset="0"/>
                  </a:rPr>
                  <a:t> </a:t>
                </a:r>
              </a:p>
              <a:p>
                <a:pPr marL="0" indent="0">
                  <a:buNone/>
                </a:pPr>
                <a14:m>
                  <m:oMath xmlns:m="http://schemas.openxmlformats.org/officeDocument/2006/math">
                    <m:d>
                      <m:dPr>
                        <m:ctrlPr>
                          <a:rPr lang="en-US" sz="3000" i="1">
                            <a:latin typeface="Cambria Math" panose="02040503050406030204" pitchFamily="18" charset="0"/>
                          </a:rPr>
                        </m:ctrlPr>
                      </m:dPr>
                      <m:e>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2</m:t>
                                </m:r>
                              </m:sub>
                            </m:sSub>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1</m:t>
                                    </m:r>
                                  </m:sub>
                                </m:sSub>
                                <m:r>
                                  <a:rPr lang="en-US" sz="3000" i="1">
                                    <a:latin typeface="Cambria Math" panose="02040503050406030204" pitchFamily="18" charset="0"/>
                                  </a:rPr>
                                  <m:t>𝑥</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1</m:t>
                                    </m:r>
                                  </m:sub>
                                </m:sSub>
                              </m:e>
                            </m:d>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2</m:t>
                                </m:r>
                              </m:sub>
                            </m:sSub>
                          </m:e>
                        </m:d>
                      </m:e>
                    </m:d>
                    <m:d>
                      <m:dPr>
                        <m:ctrlPr>
                          <a:rPr lang="en-US" sz="3000" i="1">
                            <a:latin typeface="Cambria Math" panose="02040503050406030204" pitchFamily="18" charset="0"/>
                          </a:rPr>
                        </m:ctrlPr>
                      </m:dPr>
                      <m:e>
                        <m:r>
                          <a:rPr lang="en-US" sz="3000" i="1">
                            <a:latin typeface="Cambria Math" panose="02040503050406030204" pitchFamily="18" charset="0"/>
                          </a:rPr>
                          <m:t>1−</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2</m:t>
                                </m:r>
                              </m:sub>
                            </m:sSub>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1</m:t>
                                    </m:r>
                                  </m:sub>
                                </m:sSub>
                                <m:r>
                                  <a:rPr lang="en-US" sz="3000" i="1">
                                    <a:latin typeface="Cambria Math" panose="02040503050406030204" pitchFamily="18" charset="0"/>
                                  </a:rPr>
                                  <m:t>𝑥</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1</m:t>
                                    </m:r>
                                  </m:sub>
                                </m:sSub>
                              </m:e>
                            </m:d>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2</m:t>
                                </m:r>
                              </m:sub>
                            </m:sSub>
                          </m:e>
                        </m:d>
                      </m:e>
                    </m:d>
                  </m:oMath>
                </a14:m>
                <a:r>
                  <a:rPr lang="en-US" sz="3000" dirty="0">
                    <a:latin typeface="Cambria Math" panose="02040503050406030204" pitchFamily="18" charset="0"/>
                  </a:rPr>
                  <a:t> </a:t>
                </a:r>
              </a:p>
              <a:p>
                <a:pPr marL="0" indent="0">
                  <a:buNone/>
                </a:pPr>
                <a14:m>
                  <m:oMath xmlns:m="http://schemas.openxmlformats.org/officeDocument/2006/math">
                    <m:sSub>
                      <m:sSubPr>
                        <m:ctrlPr>
                          <a:rPr lang="en-US" sz="3000" b="0" i="1" smtClean="0">
                            <a:latin typeface="Cambria Math" panose="02040503050406030204" pitchFamily="18" charset="0"/>
                          </a:rPr>
                        </m:ctrlPr>
                      </m:sSubPr>
                      <m:e>
                        <m:r>
                          <m:rPr>
                            <m:sty m:val="p"/>
                          </m:rPr>
                          <a:rPr lang="en-US" sz="3000" i="1">
                            <a:latin typeface="Cambria Math" panose="02040503050406030204" pitchFamily="18" charset="0"/>
                          </a:rPr>
                          <m:t>W</m:t>
                        </m:r>
                      </m:e>
                      <m:sub>
                        <m:r>
                          <a:rPr lang="en-US" sz="3000" b="0" i="1" smtClean="0">
                            <a:latin typeface="Cambria Math" panose="02040503050406030204" pitchFamily="18" charset="0"/>
                          </a:rPr>
                          <m:t>2</m:t>
                        </m:r>
                      </m:sub>
                    </m:sSub>
                    <m:r>
                      <a:rPr lang="en-US" sz="3000" b="0" i="1" smtClean="0">
                        <a:latin typeface="Cambria Math" panose="02040503050406030204" pitchFamily="18" charset="0"/>
                      </a:rPr>
                      <m:t>(</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1</m:t>
                            </m:r>
                          </m:sub>
                        </m:sSub>
                        <m:r>
                          <a:rPr lang="en-US" sz="3000" i="1">
                            <a:latin typeface="Cambria Math" panose="02040503050406030204" pitchFamily="18" charset="0"/>
                          </a:rPr>
                          <m:t>𝑥</m:t>
                        </m:r>
                        <m:r>
                          <a:rPr lang="en-US" sz="3000" i="1">
                            <a:latin typeface="Cambria Math" panose="02040503050406030204" pitchFamily="18" charset="0"/>
                          </a:rPr>
                          <m:t>+</m:t>
                        </m:r>
                        <m:r>
                          <a:rPr lang="en-US" sz="3000" i="1">
                            <a:latin typeface="Cambria Math" panose="02040503050406030204" pitchFamily="18" charset="0"/>
                          </a:rPr>
                          <m:t>𝑏</m:t>
                        </m:r>
                      </m:e>
                    </m:d>
                    <m:r>
                      <a:rPr lang="en-US" sz="3000" b="0" i="0" smtClean="0">
                        <a:latin typeface="Cambria Math" panose="02040503050406030204" pitchFamily="18" charset="0"/>
                      </a:rPr>
                      <m:t>(1−</m:t>
                    </m:r>
                    <m:r>
                      <a:rPr lang="en-US" sz="3000" i="1">
                        <a:latin typeface="Cambria Math" panose="02040503050406030204" pitchFamily="18" charset="0"/>
                      </a:rPr>
                      <m:t>𝜎</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𝑊</m:t>
                            </m:r>
                          </m:e>
                          <m:sub>
                            <m:r>
                              <a:rPr lang="en-US" sz="3000" i="1">
                                <a:latin typeface="Cambria Math" panose="02040503050406030204" pitchFamily="18" charset="0"/>
                              </a:rPr>
                              <m:t>1</m:t>
                            </m:r>
                          </m:sub>
                        </m:sSub>
                        <m:r>
                          <a:rPr lang="en-US" sz="3000" i="1">
                            <a:latin typeface="Cambria Math" panose="02040503050406030204" pitchFamily="18" charset="0"/>
                          </a:rPr>
                          <m:t>𝑥</m:t>
                        </m:r>
                        <m:r>
                          <a:rPr lang="en-US" sz="3000" i="1">
                            <a:latin typeface="Cambria Math" panose="02040503050406030204" pitchFamily="18" charset="0"/>
                          </a:rPr>
                          <m:t>+</m:t>
                        </m:r>
                        <m:r>
                          <a:rPr lang="en-US" sz="3000" i="1">
                            <a:latin typeface="Cambria Math" panose="02040503050406030204" pitchFamily="18" charset="0"/>
                          </a:rPr>
                          <m:t>𝑏</m:t>
                        </m:r>
                      </m:e>
                    </m:d>
                    <m:r>
                      <a:rPr lang="en-US" sz="3000" b="0" i="0" smtClean="0">
                        <a:latin typeface="Cambria Math" panose="02040503050406030204" pitchFamily="18" charset="0"/>
                      </a:rPr>
                      <m:t>)</m:t>
                    </m:r>
                  </m:oMath>
                </a14:m>
                <a:r>
                  <a:rPr lang="en-US" sz="3000" dirty="0"/>
                  <a:t> </a:t>
                </a:r>
              </a:p>
              <a:p>
                <a:pPr marL="0" indent="0">
                  <a:buNone/>
                </a:pPr>
                <a14:m>
                  <m:oMath xmlns:m="http://schemas.openxmlformats.org/officeDocument/2006/math">
                    <m:r>
                      <a:rPr lang="en-US" sz="3000" i="1" dirty="0" smtClean="0">
                        <a:latin typeface="Cambria Math" panose="02040503050406030204" pitchFamily="18" charset="0"/>
                      </a:rPr>
                      <m:t>𝑥</m:t>
                    </m:r>
                  </m:oMath>
                </a14:m>
                <a:r>
                  <a:rPr lang="en-US" sz="3000" dirty="0"/>
                  <a:t> </a:t>
                </a:r>
              </a:p>
              <a:p>
                <a:endParaRPr lang="en-US" dirty="0"/>
              </a:p>
            </p:txBody>
          </p:sp>
        </mc:Choice>
        <mc:Fallback xmlns="">
          <p:sp>
            <p:nvSpPr>
              <p:cNvPr id="3" name="Content Placeholder 2">
                <a:extLst>
                  <a:ext uri="{FF2B5EF4-FFF2-40B4-BE49-F238E27FC236}">
                    <a16:creationId xmlns:a16="http://schemas.microsoft.com/office/drawing/2014/main" id="{7DB86159-2351-094B-AD41-00D5701102FC}"/>
                  </a:ext>
                </a:extLst>
              </p:cNvPr>
              <p:cNvSpPr>
                <a:spLocks noGrp="1" noRot="1" noChangeAspect="1" noMove="1" noResize="1" noEditPoints="1" noAdjustHandles="1" noChangeArrowheads="1" noChangeShapeType="1" noTextEdit="1"/>
              </p:cNvSpPr>
              <p:nvPr>
                <p:ph idx="1"/>
              </p:nvPr>
            </p:nvSpPr>
            <p:spPr>
              <a:xfrm>
                <a:off x="838200" y="1178521"/>
                <a:ext cx="9615038" cy="5542954"/>
              </a:xfrm>
              <a:blipFill>
                <a:blip r:embed="rId4"/>
                <a:stretch>
                  <a:fillRect l="-1055" t="-9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1162AB-47D0-DC4A-93F8-D96A7F828228}"/>
              </a:ext>
            </a:extLst>
          </p:cNvPr>
          <p:cNvSpPr>
            <a:spLocks noGrp="1"/>
          </p:cNvSpPr>
          <p:nvPr>
            <p:ph type="sldNum" sz="quarter" idx="12"/>
          </p:nvPr>
        </p:nvSpPr>
        <p:spPr/>
        <p:txBody>
          <a:bodyPr/>
          <a:lstStyle/>
          <a:p>
            <a:fld id="{C030C19D-3A8B-234D-8E95-F3C88DEE2627}" type="slidenum">
              <a:rPr lang="en-US" smtClean="0"/>
              <a:t>10</a:t>
            </a:fld>
            <a:endParaRPr lang="en-US"/>
          </a:p>
        </p:txBody>
      </p:sp>
    </p:spTree>
    <p:extLst>
      <p:ext uri="{BB962C8B-B14F-4D97-AF65-F5344CB8AC3E}">
        <p14:creationId xmlns:p14="http://schemas.microsoft.com/office/powerpoint/2010/main" val="149985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B6E-47CD-8E42-BA67-D3B99B98159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To recap, neural network</a:t>
            </a:r>
          </a:p>
        </p:txBody>
      </p:sp>
      <p:sp>
        <p:nvSpPr>
          <p:cNvPr id="3" name="Content Placeholder 2">
            <a:extLst>
              <a:ext uri="{FF2B5EF4-FFF2-40B4-BE49-F238E27FC236}">
                <a16:creationId xmlns:a16="http://schemas.microsoft.com/office/drawing/2014/main" id="{5E91004F-C620-7D43-8DE8-40DDE885057B}"/>
              </a:ext>
            </a:extLst>
          </p:cNvPr>
          <p:cNvSpPr>
            <a:spLocks noGrp="1"/>
          </p:cNvSpPr>
          <p:nvPr>
            <p:ph idx="1"/>
          </p:nvPr>
        </p:nvSpPr>
        <p:spPr>
          <a:xfrm>
            <a:off x="1447273" y="1707559"/>
            <a:ext cx="10515600" cy="4351338"/>
          </a:xfrm>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Map input to outcome via layer (data transformation)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Update the weights and bias based on estimated and true outcome </a:t>
            </a:r>
          </a:p>
        </p:txBody>
      </p:sp>
      <p:sp>
        <p:nvSpPr>
          <p:cNvPr id="4" name="TextBox 3">
            <a:extLst>
              <a:ext uri="{FF2B5EF4-FFF2-40B4-BE49-F238E27FC236}">
                <a16:creationId xmlns:a16="http://schemas.microsoft.com/office/drawing/2014/main" id="{96AC0DC8-03B4-8841-8A3B-3ACA06446898}"/>
              </a:ext>
            </a:extLst>
          </p:cNvPr>
          <p:cNvSpPr txBox="1"/>
          <p:nvPr/>
        </p:nvSpPr>
        <p:spPr>
          <a:xfrm>
            <a:off x="5185170" y="2792137"/>
            <a:ext cx="95410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 X </a:t>
            </a:r>
          </a:p>
        </p:txBody>
      </p:sp>
      <p:sp>
        <p:nvSpPr>
          <p:cNvPr id="5" name="Frame 4">
            <a:extLst>
              <a:ext uri="{FF2B5EF4-FFF2-40B4-BE49-F238E27FC236}">
                <a16:creationId xmlns:a16="http://schemas.microsoft.com/office/drawing/2014/main" id="{25052801-E326-824E-B012-911233159D2D}"/>
              </a:ext>
            </a:extLst>
          </p:cNvPr>
          <p:cNvSpPr/>
          <p:nvPr/>
        </p:nvSpPr>
        <p:spPr>
          <a:xfrm>
            <a:off x="4966011" y="3351509"/>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Layer </a:t>
            </a:r>
          </a:p>
        </p:txBody>
      </p:sp>
      <p:sp>
        <p:nvSpPr>
          <p:cNvPr id="6" name="Frame 5">
            <a:extLst>
              <a:ext uri="{FF2B5EF4-FFF2-40B4-BE49-F238E27FC236}">
                <a16:creationId xmlns:a16="http://schemas.microsoft.com/office/drawing/2014/main" id="{9F4E856F-46E5-9447-9ABC-92019A488C05}"/>
              </a:ext>
            </a:extLst>
          </p:cNvPr>
          <p:cNvSpPr/>
          <p:nvPr/>
        </p:nvSpPr>
        <p:spPr>
          <a:xfrm>
            <a:off x="4966011" y="4063759"/>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Layer</a:t>
            </a:r>
            <a:r>
              <a:rPr lang="en-US" dirty="0">
                <a:solidFill>
                  <a:schemeClr val="tx1"/>
                </a:solidFill>
              </a:rPr>
              <a:t> </a:t>
            </a:r>
          </a:p>
        </p:txBody>
      </p:sp>
      <p:sp>
        <p:nvSpPr>
          <p:cNvPr id="7" name="Frame 6">
            <a:extLst>
              <a:ext uri="{FF2B5EF4-FFF2-40B4-BE49-F238E27FC236}">
                <a16:creationId xmlns:a16="http://schemas.microsoft.com/office/drawing/2014/main" id="{BE8EBA26-AE88-1749-842D-B9DE52152627}"/>
              </a:ext>
            </a:extLst>
          </p:cNvPr>
          <p:cNvSpPr/>
          <p:nvPr/>
        </p:nvSpPr>
        <p:spPr>
          <a:xfrm>
            <a:off x="4966010" y="4764385"/>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Predicted Y</a:t>
            </a:r>
          </a:p>
        </p:txBody>
      </p:sp>
      <p:sp>
        <p:nvSpPr>
          <p:cNvPr id="8" name="Frame 7">
            <a:extLst>
              <a:ext uri="{FF2B5EF4-FFF2-40B4-BE49-F238E27FC236}">
                <a16:creationId xmlns:a16="http://schemas.microsoft.com/office/drawing/2014/main" id="{5917ACF9-711C-E940-BF2D-8096B11F7CEE}"/>
              </a:ext>
            </a:extLst>
          </p:cNvPr>
          <p:cNvSpPr/>
          <p:nvPr/>
        </p:nvSpPr>
        <p:spPr>
          <a:xfrm>
            <a:off x="6810756" y="4764385"/>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True Y</a:t>
            </a:r>
          </a:p>
        </p:txBody>
      </p:sp>
      <p:sp>
        <p:nvSpPr>
          <p:cNvPr id="9" name="Frame 8">
            <a:extLst>
              <a:ext uri="{FF2B5EF4-FFF2-40B4-BE49-F238E27FC236}">
                <a16:creationId xmlns:a16="http://schemas.microsoft.com/office/drawing/2014/main" id="{4E1894E8-E93A-6248-B864-F5440C127984}"/>
              </a:ext>
            </a:extLst>
          </p:cNvPr>
          <p:cNvSpPr/>
          <p:nvPr/>
        </p:nvSpPr>
        <p:spPr>
          <a:xfrm>
            <a:off x="5924816" y="5635037"/>
            <a:ext cx="1560514"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Loss function</a:t>
            </a:r>
          </a:p>
        </p:txBody>
      </p:sp>
      <p:sp>
        <p:nvSpPr>
          <p:cNvPr id="10" name="Frame 9">
            <a:extLst>
              <a:ext uri="{FF2B5EF4-FFF2-40B4-BE49-F238E27FC236}">
                <a16:creationId xmlns:a16="http://schemas.microsoft.com/office/drawing/2014/main" id="{DFA227F7-4A18-3E47-BDB5-2AC4B46A0F74}"/>
              </a:ext>
            </a:extLst>
          </p:cNvPr>
          <p:cNvSpPr/>
          <p:nvPr/>
        </p:nvSpPr>
        <p:spPr>
          <a:xfrm>
            <a:off x="3196620" y="3351509"/>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Weights</a:t>
            </a:r>
          </a:p>
        </p:txBody>
      </p:sp>
      <p:sp>
        <p:nvSpPr>
          <p:cNvPr id="11" name="Frame 10">
            <a:extLst>
              <a:ext uri="{FF2B5EF4-FFF2-40B4-BE49-F238E27FC236}">
                <a16:creationId xmlns:a16="http://schemas.microsoft.com/office/drawing/2014/main" id="{FB7050A7-E328-5B4B-9F72-8A3003080207}"/>
              </a:ext>
            </a:extLst>
          </p:cNvPr>
          <p:cNvSpPr/>
          <p:nvPr/>
        </p:nvSpPr>
        <p:spPr>
          <a:xfrm>
            <a:off x="3196621" y="4063759"/>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Weights</a:t>
            </a:r>
          </a:p>
        </p:txBody>
      </p:sp>
      <p:cxnSp>
        <p:nvCxnSpPr>
          <p:cNvPr id="14" name="Straight Arrow Connector 13">
            <a:extLst>
              <a:ext uri="{FF2B5EF4-FFF2-40B4-BE49-F238E27FC236}">
                <a16:creationId xmlns:a16="http://schemas.microsoft.com/office/drawing/2014/main" id="{63D344A1-3092-0D42-A604-5291ECD3D56A}"/>
              </a:ext>
            </a:extLst>
          </p:cNvPr>
          <p:cNvCxnSpPr>
            <a:cxnSpLocks/>
            <a:stCxn id="5" idx="2"/>
            <a:endCxn id="6" idx="0"/>
          </p:cNvCxnSpPr>
          <p:nvPr/>
        </p:nvCxnSpPr>
        <p:spPr>
          <a:xfrm>
            <a:off x="5640586" y="3847455"/>
            <a:ext cx="0" cy="216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8754F89-6E26-4942-A35C-FB7646338C94}"/>
              </a:ext>
            </a:extLst>
          </p:cNvPr>
          <p:cNvCxnSpPr>
            <a:cxnSpLocks/>
          </p:cNvCxnSpPr>
          <p:nvPr/>
        </p:nvCxnSpPr>
        <p:spPr>
          <a:xfrm>
            <a:off x="5640584" y="4548081"/>
            <a:ext cx="0" cy="216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62F1146-16CC-2948-9222-2063EA80B588}"/>
              </a:ext>
            </a:extLst>
          </p:cNvPr>
          <p:cNvCxnSpPr>
            <a:cxnSpLocks/>
          </p:cNvCxnSpPr>
          <p:nvPr/>
        </p:nvCxnSpPr>
        <p:spPr>
          <a:xfrm>
            <a:off x="5924816" y="5260331"/>
            <a:ext cx="390343" cy="374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BD9A9F9-95D3-7442-BF03-D6B320C9FC2E}"/>
              </a:ext>
            </a:extLst>
          </p:cNvPr>
          <p:cNvCxnSpPr>
            <a:cxnSpLocks/>
          </p:cNvCxnSpPr>
          <p:nvPr/>
        </p:nvCxnSpPr>
        <p:spPr>
          <a:xfrm flipH="1">
            <a:off x="6958739" y="5260331"/>
            <a:ext cx="315226" cy="374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E930B0F-E83F-AE44-A2BB-3A7CD5116877}"/>
              </a:ext>
            </a:extLst>
          </p:cNvPr>
          <p:cNvCxnSpPr>
            <a:cxnSpLocks/>
            <a:endCxn id="11" idx="2"/>
          </p:cNvCxnSpPr>
          <p:nvPr/>
        </p:nvCxnSpPr>
        <p:spPr>
          <a:xfrm flipH="1" flipV="1">
            <a:off x="3871196" y="4559705"/>
            <a:ext cx="1979630" cy="1248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BF7B700-F3CC-D64F-BD93-42FD75FC4C46}"/>
              </a:ext>
            </a:extLst>
          </p:cNvPr>
          <p:cNvCxnSpPr>
            <a:cxnSpLocks/>
            <a:endCxn id="6" idx="1"/>
          </p:cNvCxnSpPr>
          <p:nvPr/>
        </p:nvCxnSpPr>
        <p:spPr>
          <a:xfrm>
            <a:off x="4603104" y="4303931"/>
            <a:ext cx="362907" cy="78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1F2697F-007C-8043-97BF-18BFFEB9C1DC}"/>
              </a:ext>
            </a:extLst>
          </p:cNvPr>
          <p:cNvCxnSpPr>
            <a:cxnSpLocks/>
          </p:cNvCxnSpPr>
          <p:nvPr/>
        </p:nvCxnSpPr>
        <p:spPr>
          <a:xfrm>
            <a:off x="4603104" y="3634575"/>
            <a:ext cx="362907" cy="78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A68935D-C3CB-704F-B908-E5B9642B3C88}"/>
              </a:ext>
            </a:extLst>
          </p:cNvPr>
          <p:cNvCxnSpPr>
            <a:cxnSpLocks/>
            <a:stCxn id="4" idx="2"/>
          </p:cNvCxnSpPr>
          <p:nvPr/>
        </p:nvCxnSpPr>
        <p:spPr>
          <a:xfrm flipH="1">
            <a:off x="5640582" y="3161469"/>
            <a:ext cx="21642" cy="191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Slide Number Placeholder 11">
            <a:extLst>
              <a:ext uri="{FF2B5EF4-FFF2-40B4-BE49-F238E27FC236}">
                <a16:creationId xmlns:a16="http://schemas.microsoft.com/office/drawing/2014/main" id="{4F950156-6D5A-EF4B-8D8C-D7F0393A834B}"/>
              </a:ext>
            </a:extLst>
          </p:cNvPr>
          <p:cNvSpPr>
            <a:spLocks noGrp="1"/>
          </p:cNvSpPr>
          <p:nvPr>
            <p:ph type="sldNum" sz="quarter" idx="12"/>
          </p:nvPr>
        </p:nvSpPr>
        <p:spPr/>
        <p:txBody>
          <a:bodyPr/>
          <a:lstStyle/>
          <a:p>
            <a:fld id="{C030C19D-3A8B-234D-8E95-F3C88DEE2627}" type="slidenum">
              <a:rPr lang="en-US" smtClean="0"/>
              <a:t>11</a:t>
            </a:fld>
            <a:endParaRPr lang="en-US"/>
          </a:p>
        </p:txBody>
      </p:sp>
    </p:spTree>
    <p:extLst>
      <p:ext uri="{BB962C8B-B14F-4D97-AF65-F5344CB8AC3E}">
        <p14:creationId xmlns:p14="http://schemas.microsoft.com/office/powerpoint/2010/main" val="2625993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4933-D052-C347-B884-6B3C5FEEEC77}"/>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Keras</a:t>
            </a:r>
            <a:r>
              <a:rPr lang="en-US" b="1" dirty="0">
                <a:latin typeface="Times New Roman" panose="02020603050405020304" pitchFamily="18" charset="0"/>
                <a:cs typeface="Times New Roman" panose="02020603050405020304" pitchFamily="18" charset="0"/>
              </a:rPr>
              <a:t> Library</a:t>
            </a:r>
          </a:p>
        </p:txBody>
      </p:sp>
      <p:sp>
        <p:nvSpPr>
          <p:cNvPr id="3" name="Content Placeholder 2">
            <a:extLst>
              <a:ext uri="{FF2B5EF4-FFF2-40B4-BE49-F238E27FC236}">
                <a16:creationId xmlns:a16="http://schemas.microsoft.com/office/drawing/2014/main" id="{9855AEC9-6913-0145-ACAE-22E572A9D96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Model-level library: Building blocks for deep-learning models </a:t>
            </a:r>
          </a:p>
          <a:p>
            <a:r>
              <a:rPr lang="en-US" dirty="0">
                <a:latin typeface="Times New Roman" panose="02020603050405020304" pitchFamily="18" charset="0"/>
                <a:cs typeface="Times New Roman" panose="02020603050405020304" pitchFamily="18" charset="0"/>
              </a:rPr>
              <a:t>Backend engine of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TensorFlow, Theano, Microsoft Cognitive </a:t>
            </a:r>
            <a:r>
              <a:rPr lang="en-US" dirty="0" err="1">
                <a:latin typeface="Times New Roman" panose="02020603050405020304" pitchFamily="18" charset="0"/>
                <a:cs typeface="Times New Roman" panose="02020603050405020304" pitchFamily="18" charset="0"/>
              </a:rPr>
              <a:t>ToolKit</a:t>
            </a:r>
            <a:r>
              <a:rPr lang="en-US" dirty="0">
                <a:latin typeface="Times New Roman" panose="02020603050405020304" pitchFamily="18" charset="0"/>
                <a:cs typeface="Times New Roman" panose="02020603050405020304" pitchFamily="18" charset="0"/>
              </a:rPr>
              <a:t> (CNTK) </a:t>
            </a:r>
          </a:p>
          <a:p>
            <a:r>
              <a:rPr lang="en-US" dirty="0">
                <a:latin typeface="Times New Roman" panose="02020603050405020304" pitchFamily="18" charset="0"/>
                <a:cs typeface="Times New Roman" panose="02020603050405020304" pitchFamily="18" charset="0"/>
              </a:rPr>
              <a:t>TensorFlow: Most widely adopted, scalable, and production ready.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Open the html page: </a:t>
            </a:r>
          </a:p>
          <a:p>
            <a:pPr marL="0" indent="0">
              <a:buNone/>
            </a:pPr>
            <a:r>
              <a:rPr lang="en-US" dirty="0">
                <a:latin typeface="Times New Roman" panose="02020603050405020304" pitchFamily="18" charset="0"/>
                <a:cs typeface="Times New Roman" panose="02020603050405020304" pitchFamily="18" charset="0"/>
              </a:rPr>
              <a:t>Go over the installation step</a:t>
            </a:r>
          </a:p>
          <a:p>
            <a:endParaRPr lang="en-US" sz="3200" dirty="0"/>
          </a:p>
        </p:txBody>
      </p:sp>
      <p:sp>
        <p:nvSpPr>
          <p:cNvPr id="4" name="Slide Number Placeholder 3">
            <a:extLst>
              <a:ext uri="{FF2B5EF4-FFF2-40B4-BE49-F238E27FC236}">
                <a16:creationId xmlns:a16="http://schemas.microsoft.com/office/drawing/2014/main" id="{B49FBAAC-4D4E-1B4F-83EB-25F78DBBEEED}"/>
              </a:ext>
            </a:extLst>
          </p:cNvPr>
          <p:cNvSpPr>
            <a:spLocks noGrp="1"/>
          </p:cNvSpPr>
          <p:nvPr>
            <p:ph type="sldNum" sz="quarter" idx="12"/>
          </p:nvPr>
        </p:nvSpPr>
        <p:spPr/>
        <p:txBody>
          <a:bodyPr/>
          <a:lstStyle/>
          <a:p>
            <a:fld id="{C030C19D-3A8B-234D-8E95-F3C88DEE2627}" type="slidenum">
              <a:rPr lang="en-US" smtClean="0"/>
              <a:t>12</a:t>
            </a:fld>
            <a:endParaRPr lang="en-US"/>
          </a:p>
        </p:txBody>
      </p:sp>
    </p:spTree>
    <p:extLst>
      <p:ext uri="{BB962C8B-B14F-4D97-AF65-F5344CB8AC3E}">
        <p14:creationId xmlns:p14="http://schemas.microsoft.com/office/powerpoint/2010/main" val="1237496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4E33-2B15-8A4A-A73B-A983F4F108C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Code exercise </a:t>
            </a:r>
          </a:p>
        </p:txBody>
      </p:sp>
      <p:sp>
        <p:nvSpPr>
          <p:cNvPr id="3" name="Content Placeholder 2">
            <a:extLst>
              <a:ext uri="{FF2B5EF4-FFF2-40B4-BE49-F238E27FC236}">
                <a16:creationId xmlns:a16="http://schemas.microsoft.com/office/drawing/2014/main" id="{9C31D791-8C4B-C24E-9648-C0AC8E2B1DDE}"/>
              </a:ext>
            </a:extLst>
          </p:cNvPr>
          <p:cNvSpPr>
            <a:spLocks noGrp="1"/>
          </p:cNvSpPr>
          <p:nvPr>
            <p:ph idx="1"/>
          </p:nvPr>
        </p:nvSpPr>
        <p:spPr>
          <a:xfrm>
            <a:off x="838200" y="1690689"/>
            <a:ext cx="10515600" cy="1738312"/>
          </a:xfrm>
        </p:spPr>
        <p:txBody>
          <a:bodyPr>
            <a:normAutofit lnSpcReduction="10000"/>
          </a:bodyPr>
          <a:lstStyle/>
          <a:p>
            <a:pPr marL="514350" indent="-514350">
              <a:buFont typeface="Wingdings" pitchFamily="2" charset="2"/>
              <a:buChar char="q"/>
            </a:pPr>
            <a:r>
              <a:rPr lang="en-US" dirty="0">
                <a:latin typeface="Times New Roman" panose="02020603050405020304" pitchFamily="18" charset="0"/>
                <a:cs typeface="Times New Roman" panose="02020603050405020304" pitchFamily="18" charset="0"/>
              </a:rPr>
              <a:t>Data: MNIST data (Reduced sample) </a:t>
            </a:r>
          </a:p>
          <a:p>
            <a:pPr marL="514350" indent="-514350">
              <a:buFont typeface="Wingdings" pitchFamily="2" charset="2"/>
              <a:buChar char="q"/>
            </a:pPr>
            <a:r>
              <a:rPr lang="en-US" dirty="0">
                <a:latin typeface="Times New Roman" panose="02020603050405020304" pitchFamily="18" charset="0"/>
                <a:cs typeface="Times New Roman" panose="02020603050405020304" pitchFamily="18" charset="0"/>
              </a:rPr>
              <a:t>Sample size: 1000 train/test data each</a:t>
            </a:r>
          </a:p>
          <a:p>
            <a:pPr marL="514350" indent="-514350">
              <a:buFont typeface="Wingdings" pitchFamily="2" charset="2"/>
              <a:buChar char="q"/>
            </a:pPr>
            <a:r>
              <a:rPr lang="en-US" dirty="0">
                <a:latin typeface="Times New Roman" panose="02020603050405020304" pitchFamily="18" charset="0"/>
                <a:cs typeface="Times New Roman" panose="02020603050405020304" pitchFamily="18" charset="0"/>
              </a:rPr>
              <a:t>Objective: Classify grayscale images of handwritten digits 28*28 pixels into their 10 categories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Content Placeholder 6">
            <a:extLst>
              <a:ext uri="{FF2B5EF4-FFF2-40B4-BE49-F238E27FC236}">
                <a16:creationId xmlns:a16="http://schemas.microsoft.com/office/drawing/2014/main" id="{19BA8E25-40DC-6C4F-9D06-65612F090F1F}"/>
              </a:ext>
            </a:extLst>
          </p:cNvPr>
          <p:cNvPicPr>
            <a:picLocks noChangeAspect="1"/>
          </p:cNvPicPr>
          <p:nvPr/>
        </p:nvPicPr>
        <p:blipFill>
          <a:blip r:embed="rId3"/>
          <a:stretch>
            <a:fillRect/>
          </a:stretch>
        </p:blipFill>
        <p:spPr>
          <a:xfrm>
            <a:off x="6113462" y="3187940"/>
            <a:ext cx="2497138" cy="2497138"/>
          </a:xfrm>
          <a:prstGeom prst="rect">
            <a:avLst/>
          </a:prstGeom>
        </p:spPr>
      </p:pic>
      <p:sp>
        <p:nvSpPr>
          <p:cNvPr id="5" name="TextBox 4">
            <a:extLst>
              <a:ext uri="{FF2B5EF4-FFF2-40B4-BE49-F238E27FC236}">
                <a16:creationId xmlns:a16="http://schemas.microsoft.com/office/drawing/2014/main" id="{77A64721-C319-2847-8129-4DF3A700C877}"/>
              </a:ext>
            </a:extLst>
          </p:cNvPr>
          <p:cNvSpPr txBox="1"/>
          <p:nvPr/>
        </p:nvSpPr>
        <p:spPr>
          <a:xfrm>
            <a:off x="838200" y="5444016"/>
            <a:ext cx="9765685" cy="123110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Open the R studio cloud (Copy and paste to your browser): </a:t>
            </a:r>
            <a:r>
              <a:rPr lang="en-US" sz="2800" dirty="0" err="1"/>
              <a:t>bit.ly</a:t>
            </a:r>
            <a:r>
              <a:rPr lang="en-US" sz="2800" dirty="0"/>
              <a:t>/2oFu6iy</a:t>
            </a:r>
          </a:p>
          <a:p>
            <a:endParaRPr lang="en-US" dirty="0"/>
          </a:p>
        </p:txBody>
      </p:sp>
      <p:sp>
        <p:nvSpPr>
          <p:cNvPr id="6" name="Slide Number Placeholder 5">
            <a:extLst>
              <a:ext uri="{FF2B5EF4-FFF2-40B4-BE49-F238E27FC236}">
                <a16:creationId xmlns:a16="http://schemas.microsoft.com/office/drawing/2014/main" id="{31992DCB-040A-4248-98C8-E3DE9B483651}"/>
              </a:ext>
            </a:extLst>
          </p:cNvPr>
          <p:cNvSpPr>
            <a:spLocks noGrp="1"/>
          </p:cNvSpPr>
          <p:nvPr>
            <p:ph type="sldNum" sz="quarter" idx="12"/>
          </p:nvPr>
        </p:nvSpPr>
        <p:spPr/>
        <p:txBody>
          <a:bodyPr/>
          <a:lstStyle/>
          <a:p>
            <a:fld id="{C030C19D-3A8B-234D-8E95-F3C88DEE2627}" type="slidenum">
              <a:rPr lang="en-US" smtClean="0"/>
              <a:t>13</a:t>
            </a:fld>
            <a:endParaRPr lang="en-US"/>
          </a:p>
        </p:txBody>
      </p:sp>
    </p:spTree>
    <p:extLst>
      <p:ext uri="{BB962C8B-B14F-4D97-AF65-F5344CB8AC3E}">
        <p14:creationId xmlns:p14="http://schemas.microsoft.com/office/powerpoint/2010/main" val="53344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A921-D248-C844-B1BA-64241C934F7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Build the network </a:t>
            </a:r>
          </a:p>
        </p:txBody>
      </p:sp>
      <p:sp>
        <p:nvSpPr>
          <p:cNvPr id="3" name="Content Placeholder 2">
            <a:extLst>
              <a:ext uri="{FF2B5EF4-FFF2-40B4-BE49-F238E27FC236}">
                <a16:creationId xmlns:a16="http://schemas.microsoft.com/office/drawing/2014/main" id="{F62CFF59-1D08-B445-A0EC-AA6F32ADC5E1}"/>
              </a:ext>
            </a:extLst>
          </p:cNvPr>
          <p:cNvSpPr>
            <a:spLocks noGrp="1"/>
          </p:cNvSpPr>
          <p:nvPr>
            <p:ph idx="1"/>
          </p:nvPr>
        </p:nvSpPr>
        <p:spPr>
          <a:xfrm>
            <a:off x="527957" y="1509033"/>
            <a:ext cx="11136086" cy="4351338"/>
          </a:xfrm>
        </p:spPr>
        <p:txBody>
          <a:bodyPr/>
          <a:lstStyle/>
          <a:p>
            <a:pPr marL="0" indent="0">
              <a:buNone/>
            </a:pPr>
            <a:r>
              <a:rPr lang="en-US" sz="2000" dirty="0">
                <a:latin typeface="Monaco" pitchFamily="2" charset="77"/>
              </a:rPr>
              <a:t>network&lt;-</a:t>
            </a:r>
            <a:r>
              <a:rPr lang="en-US" sz="2000" dirty="0" err="1">
                <a:latin typeface="Monaco" pitchFamily="2" charset="77"/>
              </a:rPr>
              <a:t>keras_model_sequential</a:t>
            </a:r>
            <a:r>
              <a:rPr lang="en-US" sz="2000" dirty="0">
                <a:latin typeface="Monaco" pitchFamily="2" charset="77"/>
              </a:rPr>
              <a:t>() %&gt;% </a:t>
            </a:r>
          </a:p>
          <a:p>
            <a:pPr marL="0" indent="0">
              <a:buNone/>
            </a:pPr>
            <a:r>
              <a:rPr lang="en-US" sz="2000" dirty="0">
                <a:latin typeface="Monaco" pitchFamily="2" charset="77"/>
              </a:rPr>
              <a:t>  </a:t>
            </a:r>
            <a:r>
              <a:rPr lang="en-US" sz="2000" dirty="0" err="1">
                <a:latin typeface="Monaco" pitchFamily="2" charset="77"/>
              </a:rPr>
              <a:t>layer_dense</a:t>
            </a:r>
            <a:r>
              <a:rPr lang="en-US" sz="2000" dirty="0">
                <a:latin typeface="Monaco" pitchFamily="2" charset="77"/>
              </a:rPr>
              <a:t>(units=512, activation = "</a:t>
            </a:r>
            <a:r>
              <a:rPr lang="en-US" sz="2000" dirty="0" err="1">
                <a:latin typeface="Monaco" pitchFamily="2" charset="77"/>
              </a:rPr>
              <a:t>relu</a:t>
            </a:r>
            <a:r>
              <a:rPr lang="en-US" sz="2000" dirty="0">
                <a:latin typeface="Monaco" pitchFamily="2" charset="77"/>
              </a:rPr>
              <a:t>", </a:t>
            </a:r>
            <a:r>
              <a:rPr lang="en-US" sz="2000" dirty="0" err="1">
                <a:latin typeface="Monaco" pitchFamily="2" charset="77"/>
              </a:rPr>
              <a:t>input_shape</a:t>
            </a:r>
            <a:r>
              <a:rPr lang="en-US" sz="2000" dirty="0">
                <a:latin typeface="Monaco" pitchFamily="2" charset="77"/>
              </a:rPr>
              <a:t>=c(28*28)) %&gt;%</a:t>
            </a:r>
          </a:p>
          <a:p>
            <a:pPr marL="0" indent="0">
              <a:buNone/>
            </a:pPr>
            <a:r>
              <a:rPr lang="en-US" sz="2000" dirty="0">
                <a:latin typeface="Monaco" pitchFamily="2" charset="77"/>
              </a:rPr>
              <a:t>  </a:t>
            </a:r>
            <a:r>
              <a:rPr lang="en-US" sz="2000" dirty="0" err="1">
                <a:latin typeface="Monaco" pitchFamily="2" charset="77"/>
              </a:rPr>
              <a:t>layer_dense</a:t>
            </a:r>
            <a:r>
              <a:rPr lang="en-US" sz="2000" dirty="0">
                <a:latin typeface="Monaco" pitchFamily="2" charset="77"/>
              </a:rPr>
              <a:t>(units=10,activation="</a:t>
            </a:r>
            <a:r>
              <a:rPr lang="en-US" sz="2000" dirty="0" err="1">
                <a:latin typeface="Monaco" pitchFamily="2" charset="77"/>
              </a:rPr>
              <a:t>softmax</a:t>
            </a:r>
            <a:r>
              <a:rPr lang="en-US" sz="2000" dirty="0">
                <a:latin typeface="Monaco" pitchFamily="2" charset="77"/>
              </a:rPr>
              <a:t>")</a:t>
            </a:r>
          </a:p>
          <a:p>
            <a:endParaRPr lang="en-US" dirty="0"/>
          </a:p>
          <a:p>
            <a:pPr marL="0" indent="0">
              <a:buNone/>
            </a:pPr>
            <a:r>
              <a:rPr lang="en-US" dirty="0">
                <a:latin typeface="Times New Roman" panose="02020603050405020304" pitchFamily="18" charset="0"/>
                <a:cs typeface="Times New Roman" panose="02020603050405020304" pitchFamily="18" charset="0"/>
              </a:rPr>
              <a:t>Two dense layers: </a:t>
            </a:r>
          </a:p>
          <a:p>
            <a:r>
              <a:rPr lang="en-US" dirty="0">
                <a:latin typeface="Times New Roman" panose="02020603050405020304" pitchFamily="18" charset="0"/>
                <a:cs typeface="Times New Roman" panose="02020603050405020304" pitchFamily="18" charset="0"/>
              </a:rPr>
              <a:t>First dense layer with 512 hidden units and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as the activation function</a:t>
            </a:r>
          </a:p>
          <a:p>
            <a:r>
              <a:rPr lang="en-US" dirty="0">
                <a:latin typeface="Times New Roman" panose="02020603050405020304" pitchFamily="18" charset="0"/>
                <a:cs typeface="Times New Roman" panose="02020603050405020304" pitchFamily="18" charset="0"/>
              </a:rPr>
              <a:t>Second layer with 10-way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layers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Key decisions: How many 1) layers and 2) hidden units for each layer? </a:t>
            </a:r>
          </a:p>
        </p:txBody>
      </p:sp>
      <p:sp>
        <p:nvSpPr>
          <p:cNvPr id="4" name="Slide Number Placeholder 3">
            <a:extLst>
              <a:ext uri="{FF2B5EF4-FFF2-40B4-BE49-F238E27FC236}">
                <a16:creationId xmlns:a16="http://schemas.microsoft.com/office/drawing/2014/main" id="{E46B57B0-D4A0-3B40-9A6E-8964572B1602}"/>
              </a:ext>
            </a:extLst>
          </p:cNvPr>
          <p:cNvSpPr>
            <a:spLocks noGrp="1"/>
          </p:cNvSpPr>
          <p:nvPr>
            <p:ph type="sldNum" sz="quarter" idx="12"/>
          </p:nvPr>
        </p:nvSpPr>
        <p:spPr/>
        <p:txBody>
          <a:bodyPr/>
          <a:lstStyle/>
          <a:p>
            <a:fld id="{C030C19D-3A8B-234D-8E95-F3C88DEE2627}" type="slidenum">
              <a:rPr lang="en-US" smtClean="0"/>
              <a:t>14</a:t>
            </a:fld>
            <a:endParaRPr lang="en-US"/>
          </a:p>
        </p:txBody>
      </p:sp>
    </p:spTree>
    <p:extLst>
      <p:ext uri="{BB962C8B-B14F-4D97-AF65-F5344CB8AC3E}">
        <p14:creationId xmlns:p14="http://schemas.microsoft.com/office/powerpoint/2010/main" val="339509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4E00-F376-2643-867D-322083D05AE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Compile and fit the model </a:t>
            </a:r>
          </a:p>
        </p:txBody>
      </p:sp>
      <p:sp>
        <p:nvSpPr>
          <p:cNvPr id="3" name="Content Placeholder 2">
            <a:extLst>
              <a:ext uri="{FF2B5EF4-FFF2-40B4-BE49-F238E27FC236}">
                <a16:creationId xmlns:a16="http://schemas.microsoft.com/office/drawing/2014/main" id="{478D0C7F-AF2A-8146-BC03-14A0445F1DF0}"/>
              </a:ext>
            </a:extLst>
          </p:cNvPr>
          <p:cNvSpPr>
            <a:spLocks noGrp="1"/>
          </p:cNvSpPr>
          <p:nvPr>
            <p:ph idx="1"/>
          </p:nvPr>
        </p:nvSpPr>
        <p:spPr>
          <a:xfrm>
            <a:off x="1012371" y="1690688"/>
            <a:ext cx="10515600" cy="4351338"/>
          </a:xfrm>
        </p:spPr>
        <p:txBody>
          <a:bodyPr>
            <a:normAutofit/>
          </a:bodyPr>
          <a:lstStyle/>
          <a:p>
            <a:pPr marL="0" indent="0">
              <a:spcBef>
                <a:spcPts val="400"/>
              </a:spcBef>
              <a:buNone/>
            </a:pPr>
            <a:r>
              <a:rPr lang="en-US" sz="2000" dirty="0">
                <a:latin typeface="Monaco" pitchFamily="2" charset="77"/>
              </a:rPr>
              <a:t>Compile step: </a:t>
            </a:r>
          </a:p>
          <a:p>
            <a:pPr marL="0" indent="0">
              <a:spcBef>
                <a:spcPts val="400"/>
              </a:spcBef>
              <a:buNone/>
            </a:pPr>
            <a:r>
              <a:rPr lang="en-US" sz="2000" dirty="0">
                <a:latin typeface="Monaco" pitchFamily="2" charset="77"/>
              </a:rPr>
              <a:t>network %&gt;% compile(</a:t>
            </a:r>
          </a:p>
          <a:p>
            <a:pPr marL="0" indent="0">
              <a:spcBef>
                <a:spcPts val="400"/>
              </a:spcBef>
              <a:buNone/>
            </a:pPr>
            <a:r>
              <a:rPr lang="en-US" sz="2000" dirty="0">
                <a:latin typeface="Monaco" pitchFamily="2" charset="77"/>
              </a:rPr>
              <a:t>  optimizer = "</a:t>
            </a:r>
            <a:r>
              <a:rPr lang="en-US" sz="2000" dirty="0" err="1">
                <a:latin typeface="Monaco" pitchFamily="2" charset="77"/>
              </a:rPr>
              <a:t>rmsprop</a:t>
            </a:r>
            <a:r>
              <a:rPr lang="en-US" sz="2000" dirty="0">
                <a:latin typeface="Monaco" pitchFamily="2" charset="77"/>
              </a:rPr>
              <a:t>",</a:t>
            </a:r>
          </a:p>
          <a:p>
            <a:pPr marL="0" indent="0">
              <a:spcBef>
                <a:spcPts val="400"/>
              </a:spcBef>
              <a:buNone/>
            </a:pPr>
            <a:r>
              <a:rPr lang="en-US" sz="2000" dirty="0">
                <a:latin typeface="Monaco" pitchFamily="2" charset="77"/>
              </a:rPr>
              <a:t>  loss = "</a:t>
            </a:r>
            <a:r>
              <a:rPr lang="en-US" sz="2000" dirty="0" err="1">
                <a:latin typeface="Monaco" pitchFamily="2" charset="77"/>
              </a:rPr>
              <a:t>categorical_crossentropy</a:t>
            </a:r>
            <a:r>
              <a:rPr lang="en-US" sz="2000" dirty="0">
                <a:latin typeface="Monaco" pitchFamily="2" charset="77"/>
              </a:rPr>
              <a:t>",</a:t>
            </a:r>
          </a:p>
          <a:p>
            <a:pPr marL="0" indent="0">
              <a:spcBef>
                <a:spcPts val="400"/>
              </a:spcBef>
              <a:buNone/>
            </a:pPr>
            <a:r>
              <a:rPr lang="en-US" sz="2000" dirty="0">
                <a:latin typeface="Monaco" pitchFamily="2" charset="77"/>
              </a:rPr>
              <a:t>  metrics = c("accuracy")</a:t>
            </a:r>
          </a:p>
          <a:p>
            <a:pPr marL="0" indent="0">
              <a:spcBef>
                <a:spcPts val="400"/>
              </a:spcBef>
              <a:buNone/>
            </a:pPr>
            <a:r>
              <a:rPr lang="en-US" sz="2000" dirty="0">
                <a:latin typeface="Monaco" pitchFamily="2" charset="77"/>
              </a:rPr>
              <a:t>)</a:t>
            </a:r>
          </a:p>
          <a:p>
            <a:pPr marL="0" indent="0">
              <a:spcBef>
                <a:spcPts val="400"/>
              </a:spcBef>
              <a:buNone/>
            </a:pPr>
            <a:endParaRPr lang="en-US" sz="2000" dirty="0">
              <a:latin typeface="Monaco" pitchFamily="2" charset="77"/>
            </a:endParaRPr>
          </a:p>
          <a:p>
            <a:pPr marL="0" indent="0">
              <a:spcBef>
                <a:spcPts val="400"/>
              </a:spcBef>
              <a:buNone/>
            </a:pPr>
            <a:r>
              <a:rPr lang="en-US" sz="2000" dirty="0">
                <a:latin typeface="Monaco" pitchFamily="2" charset="77"/>
              </a:rPr>
              <a:t>Fitting step: </a:t>
            </a:r>
          </a:p>
          <a:p>
            <a:pPr marL="0" indent="0">
              <a:spcBef>
                <a:spcPts val="400"/>
              </a:spcBef>
              <a:buNone/>
            </a:pPr>
            <a:r>
              <a:rPr lang="en-US" sz="2000" dirty="0">
                <a:latin typeface="Monaco" pitchFamily="2" charset="77"/>
              </a:rPr>
              <a:t>network %&gt;% fit(</a:t>
            </a:r>
            <a:r>
              <a:rPr lang="en-US" sz="2000" dirty="0" err="1">
                <a:latin typeface="Monaco" pitchFamily="2" charset="77"/>
              </a:rPr>
              <a:t>train_images</a:t>
            </a:r>
            <a:r>
              <a:rPr lang="en-US" sz="2000" dirty="0">
                <a:latin typeface="Monaco" pitchFamily="2" charset="77"/>
              </a:rPr>
              <a:t>, </a:t>
            </a:r>
            <a:r>
              <a:rPr lang="en-US" sz="2000" dirty="0" err="1">
                <a:latin typeface="Monaco" pitchFamily="2" charset="77"/>
              </a:rPr>
              <a:t>train_labels</a:t>
            </a:r>
            <a:r>
              <a:rPr lang="en-US" sz="2000" dirty="0">
                <a:latin typeface="Monaco" pitchFamily="2" charset="77"/>
              </a:rPr>
              <a:t>, epochs = 5, </a:t>
            </a:r>
            <a:r>
              <a:rPr lang="en-US" sz="2000" dirty="0" err="1">
                <a:latin typeface="Monaco" pitchFamily="2" charset="77"/>
              </a:rPr>
              <a:t>batch_size</a:t>
            </a:r>
            <a:r>
              <a:rPr lang="en-US" sz="2000" dirty="0">
                <a:latin typeface="Monaco" pitchFamily="2" charset="77"/>
              </a:rPr>
              <a:t> = 128) </a:t>
            </a:r>
          </a:p>
        </p:txBody>
      </p:sp>
      <p:sp>
        <p:nvSpPr>
          <p:cNvPr id="4" name="Slide Number Placeholder 3">
            <a:extLst>
              <a:ext uri="{FF2B5EF4-FFF2-40B4-BE49-F238E27FC236}">
                <a16:creationId xmlns:a16="http://schemas.microsoft.com/office/drawing/2014/main" id="{C453390D-6637-A245-8C83-C749BF96F8FE}"/>
              </a:ext>
            </a:extLst>
          </p:cNvPr>
          <p:cNvSpPr>
            <a:spLocks noGrp="1"/>
          </p:cNvSpPr>
          <p:nvPr>
            <p:ph type="sldNum" sz="quarter" idx="12"/>
          </p:nvPr>
        </p:nvSpPr>
        <p:spPr/>
        <p:txBody>
          <a:bodyPr/>
          <a:lstStyle/>
          <a:p>
            <a:fld id="{C030C19D-3A8B-234D-8E95-F3C88DEE2627}" type="slidenum">
              <a:rPr lang="en-US" smtClean="0"/>
              <a:t>15</a:t>
            </a:fld>
            <a:endParaRPr lang="en-US"/>
          </a:p>
        </p:txBody>
      </p:sp>
    </p:spTree>
    <p:extLst>
      <p:ext uri="{BB962C8B-B14F-4D97-AF65-F5344CB8AC3E}">
        <p14:creationId xmlns:p14="http://schemas.microsoft.com/office/powerpoint/2010/main" val="273337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6770-7B62-B04B-A8A4-62DB2ACDF4D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Deep learning </a:t>
            </a:r>
          </a:p>
        </p:txBody>
      </p:sp>
      <p:sp>
        <p:nvSpPr>
          <p:cNvPr id="3" name="Content Placeholder 2">
            <a:extLst>
              <a:ext uri="{FF2B5EF4-FFF2-40B4-BE49-F238E27FC236}">
                <a16:creationId xmlns:a16="http://schemas.microsoft.com/office/drawing/2014/main" id="{C884DD94-C4BE-414C-9DD4-CFFAB6294526}"/>
              </a:ext>
            </a:extLst>
          </p:cNvPr>
          <p:cNvSpPr>
            <a:spLocks noGrp="1"/>
          </p:cNvSpPr>
          <p:nvPr>
            <p:ph idx="1"/>
          </p:nvPr>
        </p:nvSpPr>
        <p:spPr>
          <a:xfrm>
            <a:off x="838200" y="1690688"/>
            <a:ext cx="10515600" cy="4486275"/>
          </a:xfrm>
        </p:spPr>
        <p:txBody>
          <a:bodyPr>
            <a:normAutofit lnSpcReduction="10000"/>
          </a:bodyPr>
          <a:lstStyle/>
          <a:p>
            <a:pPr marL="0" indent="0">
              <a:buNone/>
            </a:pPr>
            <a:r>
              <a:rPr lang="en-US" sz="3200" dirty="0">
                <a:latin typeface="Times New Roman" panose="02020603050405020304" pitchFamily="18" charset="0"/>
                <a:cs typeface="Times New Roman" panose="02020603050405020304" pitchFamily="18" charset="0"/>
              </a:rPr>
              <a:t>Emphasis on learning successive layers of increasingly meaningful representation </a:t>
            </a:r>
          </a:p>
          <a:p>
            <a:pPr marL="0" indent="0">
              <a:buNone/>
            </a:pPr>
            <a:endParaRPr lang="en-US" sz="3200" dirty="0"/>
          </a:p>
          <a:p>
            <a:endParaRPr lang="en-US" sz="3200" b="1" dirty="0"/>
          </a:p>
          <a:p>
            <a:endParaRPr lang="en-US" sz="3200" b="1" dirty="0"/>
          </a:p>
          <a:p>
            <a:r>
              <a:rPr lang="en-US" sz="3200" b="1" dirty="0">
                <a:latin typeface="Times New Roman" panose="02020603050405020304" pitchFamily="18" charset="0"/>
                <a:cs typeface="Times New Roman" panose="02020603050405020304" pitchFamily="18" charset="0"/>
              </a:rPr>
              <a:t>Convolution neural network: Image data </a:t>
            </a:r>
          </a:p>
          <a:p>
            <a:r>
              <a:rPr lang="en-US" sz="3200" dirty="0">
                <a:latin typeface="Times New Roman" panose="02020603050405020304" pitchFamily="18" charset="0"/>
                <a:cs typeface="Times New Roman" panose="02020603050405020304" pitchFamily="18" charset="0"/>
              </a:rPr>
              <a:t>Recurrent neural network: Time</a:t>
            </a:r>
            <a:r>
              <a:rPr lang="en-US" altLang="zh-CN"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series data, text data</a:t>
            </a:r>
          </a:p>
          <a:p>
            <a:r>
              <a:rPr lang="en-US" sz="3200" dirty="0">
                <a:latin typeface="Times New Roman" panose="02020603050405020304" pitchFamily="18" charset="0"/>
                <a:cs typeface="Times New Roman" panose="02020603050405020304" pitchFamily="18" charset="0"/>
              </a:rPr>
              <a:t>Generative deep learning</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Variational autoencoders, generative adversarial networks</a:t>
            </a:r>
            <a:r>
              <a:rPr lang="en-US" altLang="zh-CN"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00BD90B-B871-F94D-9172-591F42B9AC3B}"/>
              </a:ext>
            </a:extLst>
          </p:cNvPr>
          <p:cNvSpPr/>
          <p:nvPr/>
        </p:nvSpPr>
        <p:spPr>
          <a:xfrm>
            <a:off x="838200" y="3275005"/>
            <a:ext cx="910827" cy="369332"/>
          </a:xfrm>
          <a:prstGeom prst="rect">
            <a:avLst/>
          </a:prstGeom>
        </p:spPr>
        <p:txBody>
          <a:bodyPr wrap="none">
            <a:spAutoFit/>
          </a:bodyPr>
          <a:lstStyle/>
          <a:p>
            <a:r>
              <a:rPr lang="en-US" dirty="0"/>
              <a:t>Input X </a:t>
            </a:r>
          </a:p>
        </p:txBody>
      </p:sp>
      <p:sp>
        <p:nvSpPr>
          <p:cNvPr id="5" name="Frame 4">
            <a:extLst>
              <a:ext uri="{FF2B5EF4-FFF2-40B4-BE49-F238E27FC236}">
                <a16:creationId xmlns:a16="http://schemas.microsoft.com/office/drawing/2014/main" id="{A9A4B64D-2044-0048-8863-4069E7AAD453}"/>
              </a:ext>
            </a:extLst>
          </p:cNvPr>
          <p:cNvSpPr/>
          <p:nvPr/>
        </p:nvSpPr>
        <p:spPr>
          <a:xfrm>
            <a:off x="2149066" y="3197654"/>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Layer 1 </a:t>
            </a:r>
          </a:p>
        </p:txBody>
      </p:sp>
      <p:sp>
        <p:nvSpPr>
          <p:cNvPr id="6" name="Frame 5">
            <a:extLst>
              <a:ext uri="{FF2B5EF4-FFF2-40B4-BE49-F238E27FC236}">
                <a16:creationId xmlns:a16="http://schemas.microsoft.com/office/drawing/2014/main" id="{52E7EC1B-DFCC-6C4C-8009-921E8F2310C8}"/>
              </a:ext>
            </a:extLst>
          </p:cNvPr>
          <p:cNvSpPr/>
          <p:nvPr/>
        </p:nvSpPr>
        <p:spPr>
          <a:xfrm>
            <a:off x="3847681" y="3211698"/>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Layer 2</a:t>
            </a:r>
          </a:p>
        </p:txBody>
      </p:sp>
      <p:sp>
        <p:nvSpPr>
          <p:cNvPr id="7" name="Frame 6">
            <a:extLst>
              <a:ext uri="{FF2B5EF4-FFF2-40B4-BE49-F238E27FC236}">
                <a16:creationId xmlns:a16="http://schemas.microsoft.com/office/drawing/2014/main" id="{771BC416-2C66-154D-A186-55FC8DA40B02}"/>
              </a:ext>
            </a:extLst>
          </p:cNvPr>
          <p:cNvSpPr/>
          <p:nvPr/>
        </p:nvSpPr>
        <p:spPr>
          <a:xfrm>
            <a:off x="5551386" y="3211698"/>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Layer 3 </a:t>
            </a:r>
          </a:p>
        </p:txBody>
      </p:sp>
      <p:sp>
        <p:nvSpPr>
          <p:cNvPr id="9" name="Frame 8">
            <a:extLst>
              <a:ext uri="{FF2B5EF4-FFF2-40B4-BE49-F238E27FC236}">
                <a16:creationId xmlns:a16="http://schemas.microsoft.com/office/drawing/2014/main" id="{6B8AACBD-099E-0247-9FD9-891723836DE7}"/>
              </a:ext>
            </a:extLst>
          </p:cNvPr>
          <p:cNvSpPr/>
          <p:nvPr/>
        </p:nvSpPr>
        <p:spPr>
          <a:xfrm>
            <a:off x="7442166" y="3215247"/>
            <a:ext cx="1349149" cy="495946"/>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Layer n</a:t>
            </a:r>
          </a:p>
        </p:txBody>
      </p:sp>
      <p:sp>
        <p:nvSpPr>
          <p:cNvPr id="10" name="Rectangle 9">
            <a:extLst>
              <a:ext uri="{FF2B5EF4-FFF2-40B4-BE49-F238E27FC236}">
                <a16:creationId xmlns:a16="http://schemas.microsoft.com/office/drawing/2014/main" id="{73DDEF35-0E3D-454D-9E8D-8E97F11ABF23}"/>
              </a:ext>
            </a:extLst>
          </p:cNvPr>
          <p:cNvSpPr/>
          <p:nvPr/>
        </p:nvSpPr>
        <p:spPr>
          <a:xfrm>
            <a:off x="9154747" y="3263707"/>
            <a:ext cx="1774140" cy="369332"/>
          </a:xfrm>
          <a:prstGeom prst="rect">
            <a:avLst/>
          </a:prstGeom>
        </p:spPr>
        <p:txBody>
          <a:bodyPr wrap="none">
            <a:spAutoFit/>
          </a:bodyPr>
          <a:lstStyle/>
          <a:p>
            <a:r>
              <a:rPr lang="en-US" dirty="0"/>
              <a:t>Predicted output</a:t>
            </a:r>
          </a:p>
        </p:txBody>
      </p:sp>
      <p:cxnSp>
        <p:nvCxnSpPr>
          <p:cNvPr id="11" name="Straight Arrow Connector 10">
            <a:extLst>
              <a:ext uri="{FF2B5EF4-FFF2-40B4-BE49-F238E27FC236}">
                <a16:creationId xmlns:a16="http://schemas.microsoft.com/office/drawing/2014/main" id="{595247E2-5656-9043-BCFE-F15061BAE678}"/>
              </a:ext>
            </a:extLst>
          </p:cNvPr>
          <p:cNvCxnSpPr>
            <a:cxnSpLocks/>
          </p:cNvCxnSpPr>
          <p:nvPr/>
        </p:nvCxnSpPr>
        <p:spPr>
          <a:xfrm flipV="1">
            <a:off x="1749027" y="3446917"/>
            <a:ext cx="252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B45BB36-1F2C-D848-8AB1-C9E8132E6168}"/>
              </a:ext>
            </a:extLst>
          </p:cNvPr>
          <p:cNvCxnSpPr>
            <a:cxnSpLocks/>
          </p:cNvCxnSpPr>
          <p:nvPr/>
        </p:nvCxnSpPr>
        <p:spPr>
          <a:xfrm flipV="1">
            <a:off x="3595608" y="3459671"/>
            <a:ext cx="252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B38D6A-86A0-8C40-BB25-2FB203C8F44E}"/>
              </a:ext>
            </a:extLst>
          </p:cNvPr>
          <p:cNvCxnSpPr>
            <a:cxnSpLocks/>
          </p:cNvCxnSpPr>
          <p:nvPr/>
        </p:nvCxnSpPr>
        <p:spPr>
          <a:xfrm flipV="1">
            <a:off x="5247403" y="3441753"/>
            <a:ext cx="252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9BF1A75-0183-8245-BFFC-4CD6393C6A19}"/>
              </a:ext>
            </a:extLst>
          </p:cNvPr>
          <p:cNvCxnSpPr>
            <a:cxnSpLocks/>
          </p:cNvCxnSpPr>
          <p:nvPr/>
        </p:nvCxnSpPr>
        <p:spPr>
          <a:xfrm flipV="1">
            <a:off x="8902674" y="3441753"/>
            <a:ext cx="252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251E9B1B-7CBD-A94C-A882-4528E37CE675}"/>
              </a:ext>
            </a:extLst>
          </p:cNvPr>
          <p:cNvSpPr/>
          <p:nvPr/>
        </p:nvSpPr>
        <p:spPr>
          <a:xfrm>
            <a:off x="6902419" y="3257087"/>
            <a:ext cx="502061" cy="369332"/>
          </a:xfrm>
          <a:prstGeom prst="rect">
            <a:avLst/>
          </a:prstGeom>
        </p:spPr>
        <p:txBody>
          <a:bodyPr wrap="none">
            <a:spAutoFit/>
          </a:bodyPr>
          <a:lstStyle/>
          <a:p>
            <a:r>
              <a:rPr lang="en-US" dirty="0"/>
              <a:t>……</a:t>
            </a:r>
          </a:p>
        </p:txBody>
      </p:sp>
      <p:sp>
        <p:nvSpPr>
          <p:cNvPr id="8" name="Slide Number Placeholder 7">
            <a:extLst>
              <a:ext uri="{FF2B5EF4-FFF2-40B4-BE49-F238E27FC236}">
                <a16:creationId xmlns:a16="http://schemas.microsoft.com/office/drawing/2014/main" id="{FC616631-BD49-9B4C-AA74-447A8BEE1A4A}"/>
              </a:ext>
            </a:extLst>
          </p:cNvPr>
          <p:cNvSpPr>
            <a:spLocks noGrp="1"/>
          </p:cNvSpPr>
          <p:nvPr>
            <p:ph type="sldNum" sz="quarter" idx="12"/>
          </p:nvPr>
        </p:nvSpPr>
        <p:spPr/>
        <p:txBody>
          <a:bodyPr/>
          <a:lstStyle/>
          <a:p>
            <a:fld id="{C030C19D-3A8B-234D-8E95-F3C88DEE2627}" type="slidenum">
              <a:rPr lang="en-US" smtClean="0"/>
              <a:t>16</a:t>
            </a:fld>
            <a:endParaRPr lang="en-US"/>
          </a:p>
        </p:txBody>
      </p:sp>
    </p:spTree>
    <p:extLst>
      <p:ext uri="{BB962C8B-B14F-4D97-AF65-F5344CB8AC3E}">
        <p14:creationId xmlns:p14="http://schemas.microsoft.com/office/powerpoint/2010/main" val="647099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7BEB-DFF5-6143-A5B6-9EEF2FDD1426}"/>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Examples</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of image classification </a:t>
            </a:r>
          </a:p>
        </p:txBody>
      </p:sp>
      <p:pic>
        <p:nvPicPr>
          <p:cNvPr id="15" name="Picture 14" descr="A brown and white dog standing in the grass&#10;&#10;Description automatically generated">
            <a:extLst>
              <a:ext uri="{FF2B5EF4-FFF2-40B4-BE49-F238E27FC236}">
                <a16:creationId xmlns:a16="http://schemas.microsoft.com/office/drawing/2014/main" id="{CDFAD351-948A-424A-97F2-491885DC4888}"/>
              </a:ext>
            </a:extLst>
          </p:cNvPr>
          <p:cNvPicPr>
            <a:picLocks noChangeAspect="1"/>
          </p:cNvPicPr>
          <p:nvPr/>
        </p:nvPicPr>
        <p:blipFill>
          <a:blip r:embed="rId3"/>
          <a:stretch>
            <a:fillRect/>
          </a:stretch>
        </p:blipFill>
        <p:spPr>
          <a:xfrm>
            <a:off x="1655994" y="1629910"/>
            <a:ext cx="3390900" cy="4381500"/>
          </a:xfrm>
          <a:prstGeom prst="rect">
            <a:avLst/>
          </a:prstGeom>
        </p:spPr>
      </p:pic>
      <p:pic>
        <p:nvPicPr>
          <p:cNvPr id="4" name="Picture 3">
            <a:extLst>
              <a:ext uri="{FF2B5EF4-FFF2-40B4-BE49-F238E27FC236}">
                <a16:creationId xmlns:a16="http://schemas.microsoft.com/office/drawing/2014/main" id="{A50B34C3-EB9A-6547-97AE-A8EE94055138}"/>
              </a:ext>
            </a:extLst>
          </p:cNvPr>
          <p:cNvPicPr>
            <a:picLocks noChangeAspect="1"/>
          </p:cNvPicPr>
          <p:nvPr/>
        </p:nvPicPr>
        <p:blipFill>
          <a:blip r:embed="rId4"/>
          <a:stretch>
            <a:fillRect/>
          </a:stretch>
        </p:blipFill>
        <p:spPr>
          <a:xfrm>
            <a:off x="6913572" y="2633210"/>
            <a:ext cx="3416300" cy="2374900"/>
          </a:xfrm>
          <a:prstGeom prst="rect">
            <a:avLst/>
          </a:prstGeom>
        </p:spPr>
      </p:pic>
      <p:sp>
        <p:nvSpPr>
          <p:cNvPr id="9" name="TextBox 8">
            <a:extLst>
              <a:ext uri="{FF2B5EF4-FFF2-40B4-BE49-F238E27FC236}">
                <a16:creationId xmlns:a16="http://schemas.microsoft.com/office/drawing/2014/main" id="{5C633560-E285-1145-A446-BD758F92D0C9}"/>
              </a:ext>
            </a:extLst>
          </p:cNvPr>
          <p:cNvSpPr txBox="1"/>
          <p:nvPr/>
        </p:nvSpPr>
        <p:spPr>
          <a:xfrm>
            <a:off x="2341190" y="6213930"/>
            <a:ext cx="15776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Dog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cat</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EE1FA7F-5438-794F-A324-57923D3CC2CF}"/>
              </a:ext>
            </a:extLst>
          </p:cNvPr>
          <p:cNvSpPr txBox="1"/>
          <p:nvPr/>
        </p:nvSpPr>
        <p:spPr>
          <a:xfrm>
            <a:off x="6872324" y="6213929"/>
            <a:ext cx="35990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Melanoma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healthy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mole</a:t>
            </a:r>
            <a:endParaRPr lang="en-US" sz="2400"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D174DD16-EF17-194C-BB09-2BC2C1C9D7DC}"/>
              </a:ext>
            </a:extLst>
          </p:cNvPr>
          <p:cNvSpPr>
            <a:spLocks noGrp="1"/>
          </p:cNvSpPr>
          <p:nvPr>
            <p:ph type="sldNum" sz="quarter" idx="12"/>
          </p:nvPr>
        </p:nvSpPr>
        <p:spPr/>
        <p:txBody>
          <a:bodyPr/>
          <a:lstStyle/>
          <a:p>
            <a:fld id="{C030C19D-3A8B-234D-8E95-F3C88DEE2627}" type="slidenum">
              <a:rPr lang="en-US" smtClean="0"/>
              <a:t>17</a:t>
            </a:fld>
            <a:endParaRPr lang="en-US"/>
          </a:p>
        </p:txBody>
      </p:sp>
    </p:spTree>
    <p:extLst>
      <p:ext uri="{BB962C8B-B14F-4D97-AF65-F5344CB8AC3E}">
        <p14:creationId xmlns:p14="http://schemas.microsoft.com/office/powerpoint/2010/main" val="91640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540E-526D-A040-A8DA-01F89069511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Convolutional neural network (CNN)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F4BBC3-5D99-E44E-89C7-775362091BB5}"/>
                  </a:ext>
                </a:extLst>
              </p:cNvPr>
              <p:cNvSpPr>
                <a:spLocks noGrp="1"/>
              </p:cNvSpPr>
              <p:nvPr>
                <p:ph idx="1"/>
              </p:nvPr>
            </p:nvSpPr>
            <p:spPr>
              <a:xfrm>
                <a:off x="838200" y="1690687"/>
                <a:ext cx="10515600" cy="5167313"/>
              </a:xfrm>
            </p:spPr>
            <p:txBody>
              <a:bodyPr>
                <a:normAutofit/>
              </a:bodyPr>
              <a:lstStyle/>
              <a:p>
                <a:r>
                  <a:rPr lang="en-US" dirty="0">
                    <a:latin typeface="Times New Roman" panose="02020603050405020304" pitchFamily="18" charset="0"/>
                    <a:cs typeface="Times New Roman" panose="02020603050405020304" pitchFamily="18" charset="0"/>
                  </a:rPr>
                  <a:t>Detect local features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instead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universal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features</a:t>
                </a:r>
              </a:p>
              <a:p>
                <a:pPr lvl="1"/>
                <a:r>
                  <a:rPr lang="en-US" altLang="zh-CN" sz="2800" dirty="0">
                    <a:latin typeface="Times New Roman" panose="02020603050405020304" pitchFamily="18" charset="0"/>
                    <a:cs typeface="Times New Roman" panose="02020603050405020304" pitchFamily="18" charset="0"/>
                  </a:rPr>
                  <a:t>Using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feature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detects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(filter)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create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feature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maps</a:t>
                </a:r>
              </a:p>
              <a:p>
                <a:pPr lvl="1"/>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𝜎</m:t>
                    </m:r>
                    <m:r>
                      <a:rPr lang="en-US" altLang="zh-CN" sz="2800" i="1">
                        <a:latin typeface="Cambria Math" panose="02040503050406030204" pitchFamily="18" charset="0"/>
                      </a:rPr>
                      <m:t>()</m:t>
                    </m:r>
                  </m:oMath>
                </a14:m>
                <a:r>
                  <a:rPr lang="zh-CN" altLang="en-US" sz="2800" b="1"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will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applied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after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feature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maps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created</a:t>
                </a: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9F4BBC3-5D99-E44E-89C7-775362091BB5}"/>
                  </a:ext>
                </a:extLst>
              </p:cNvPr>
              <p:cNvSpPr>
                <a:spLocks noGrp="1" noRot="1" noChangeAspect="1" noMove="1" noResize="1" noEditPoints="1" noAdjustHandles="1" noChangeArrowheads="1" noChangeShapeType="1" noTextEdit="1"/>
              </p:cNvSpPr>
              <p:nvPr>
                <p:ph idx="1"/>
              </p:nvPr>
            </p:nvSpPr>
            <p:spPr>
              <a:xfrm>
                <a:off x="838200" y="1690687"/>
                <a:ext cx="10515600" cy="5167313"/>
              </a:xfrm>
              <a:blipFill>
                <a:blip r:embed="rId3"/>
                <a:stretch>
                  <a:fillRect l="-965" t="-196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29472E68-8F54-804D-A808-0FC9135E1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953" y="2783776"/>
            <a:ext cx="7868093" cy="28096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3C38867-BF65-E74C-A189-60E8B7DF4509}"/>
              </a:ext>
            </a:extLst>
          </p:cNvPr>
          <p:cNvSpPr>
            <a:spLocks noGrp="1"/>
          </p:cNvSpPr>
          <p:nvPr>
            <p:ph type="sldNum" sz="quarter" idx="12"/>
          </p:nvPr>
        </p:nvSpPr>
        <p:spPr/>
        <p:txBody>
          <a:bodyPr/>
          <a:lstStyle/>
          <a:p>
            <a:fld id="{C030C19D-3A8B-234D-8E95-F3C88DEE2627}" type="slidenum">
              <a:rPr lang="en-US" smtClean="0"/>
              <a:t>18</a:t>
            </a:fld>
            <a:endParaRPr lang="en-US"/>
          </a:p>
        </p:txBody>
      </p:sp>
    </p:spTree>
    <p:extLst>
      <p:ext uri="{BB962C8B-B14F-4D97-AF65-F5344CB8AC3E}">
        <p14:creationId xmlns:p14="http://schemas.microsoft.com/office/powerpoint/2010/main" val="9402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29A4-18E4-E34B-96BA-FB8471B0C6C6}"/>
              </a:ext>
            </a:extLst>
          </p:cNvPr>
          <p:cNvSpPr>
            <a:spLocks noGrp="1"/>
          </p:cNvSpPr>
          <p:nvPr>
            <p:ph type="title"/>
          </p:nvPr>
        </p:nvSpPr>
        <p:spPr>
          <a:xfrm>
            <a:off x="838200" y="197094"/>
            <a:ext cx="10515600" cy="1325563"/>
          </a:xfrm>
        </p:spPr>
        <p:txBody>
          <a:bodyPr/>
          <a:lstStyle/>
          <a:p>
            <a:r>
              <a:rPr lang="en-US" altLang="zh-CN" dirty="0">
                <a:latin typeface="Times New Roman" panose="02020603050405020304" pitchFamily="18" charset="0"/>
                <a:cs typeface="Times New Roman" panose="02020603050405020304" pitchFamily="18" charset="0"/>
              </a:rPr>
              <a:t>Example: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Edge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detection</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6AF4C5B0-941B-0849-A46A-742BF912A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294" y="1560060"/>
            <a:ext cx="9434481" cy="5018638"/>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2C10E172-4F6A-954E-89AB-08D71C290CA4}"/>
              </a:ext>
            </a:extLst>
          </p:cNvPr>
          <p:cNvSpPr/>
          <p:nvPr/>
        </p:nvSpPr>
        <p:spPr>
          <a:xfrm>
            <a:off x="1670294" y="1701670"/>
            <a:ext cx="1625191" cy="1582705"/>
          </a:xfrm>
          <a:prstGeom prst="frame">
            <a:avLst>
              <a:gd name="adj1" fmla="val 43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93D10AA3-B762-0D43-A2C2-EC621F6CC492}"/>
              </a:ext>
            </a:extLst>
          </p:cNvPr>
          <p:cNvSpPr/>
          <p:nvPr/>
        </p:nvSpPr>
        <p:spPr>
          <a:xfrm>
            <a:off x="8739675" y="2108718"/>
            <a:ext cx="628260" cy="634483"/>
          </a:xfrm>
          <a:prstGeom prst="frame">
            <a:avLst>
              <a:gd name="adj1" fmla="val 11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DA071473-5D4A-2E4F-92EA-D228F13AD1A9}"/>
              </a:ext>
            </a:extLst>
          </p:cNvPr>
          <p:cNvSpPr/>
          <p:nvPr/>
        </p:nvSpPr>
        <p:spPr>
          <a:xfrm>
            <a:off x="2223795" y="1680414"/>
            <a:ext cx="1625191" cy="1603961"/>
          </a:xfrm>
          <a:prstGeom prst="frame">
            <a:avLst>
              <a:gd name="adj1" fmla="val 43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F51B902-B747-1840-AAD6-C1E4473EA6E8}"/>
              </a:ext>
            </a:extLst>
          </p:cNvPr>
          <p:cNvSpPr/>
          <p:nvPr/>
        </p:nvSpPr>
        <p:spPr>
          <a:xfrm>
            <a:off x="9235210" y="2087276"/>
            <a:ext cx="637953" cy="655925"/>
          </a:xfrm>
          <a:prstGeom prst="frame">
            <a:avLst>
              <a:gd name="adj1" fmla="val 143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F2A408C-7939-8D43-9CE4-FCA1A9268252}"/>
              </a:ext>
            </a:extLst>
          </p:cNvPr>
          <p:cNvSpPr txBox="1"/>
          <p:nvPr/>
        </p:nvSpPr>
        <p:spPr>
          <a:xfrm>
            <a:off x="2718243" y="1143944"/>
            <a:ext cx="147348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Input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map</a:t>
            </a:r>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302CB2C-28EB-F549-9BAF-4B1D7C44DEC4}"/>
              </a:ext>
            </a:extLst>
          </p:cNvPr>
          <p:cNvSpPr txBox="1"/>
          <p:nvPr/>
        </p:nvSpPr>
        <p:spPr>
          <a:xfrm>
            <a:off x="6387534" y="1143944"/>
            <a:ext cx="84991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Filter</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1FF10A2-6151-2C4E-A6EF-7105B93E047E}"/>
              </a:ext>
            </a:extLst>
          </p:cNvPr>
          <p:cNvSpPr txBox="1"/>
          <p:nvPr/>
        </p:nvSpPr>
        <p:spPr>
          <a:xfrm>
            <a:off x="8739675" y="1138129"/>
            <a:ext cx="222830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Map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Features</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2806C8-D381-754F-81A5-E36F2AA9BF20}"/>
              </a:ext>
            </a:extLst>
          </p:cNvPr>
          <p:cNvSpPr>
            <a:spLocks noGrp="1"/>
          </p:cNvSpPr>
          <p:nvPr>
            <p:ph type="sldNum" sz="quarter" idx="12"/>
          </p:nvPr>
        </p:nvSpPr>
        <p:spPr/>
        <p:txBody>
          <a:bodyPr/>
          <a:lstStyle/>
          <a:p>
            <a:fld id="{C030C19D-3A8B-234D-8E95-F3C88DEE2627}" type="slidenum">
              <a:rPr lang="en-US" smtClean="0"/>
              <a:t>19</a:t>
            </a:fld>
            <a:endParaRPr lang="en-US"/>
          </a:p>
        </p:txBody>
      </p:sp>
    </p:spTree>
    <p:extLst>
      <p:ext uri="{BB962C8B-B14F-4D97-AF65-F5344CB8AC3E}">
        <p14:creationId xmlns:p14="http://schemas.microsoft.com/office/powerpoint/2010/main" val="212670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CF42-ADFF-BB4E-82DE-F618FC28A9E9}"/>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Overview</a:t>
            </a:r>
            <a:r>
              <a:rPr lang="zh-CN" alt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F398D8-5236-CE4D-BC70-232F7E9B53E6}"/>
              </a:ext>
            </a:extLst>
          </p:cNvPr>
          <p:cNvSpPr>
            <a:spLocks noGrp="1"/>
          </p:cNvSpPr>
          <p:nvPr>
            <p:ph idx="1"/>
          </p:nvPr>
        </p:nvSpPr>
        <p:spPr>
          <a:xfrm>
            <a:off x="838200" y="1825626"/>
            <a:ext cx="9851572" cy="4139746"/>
          </a:xfrm>
        </p:spPr>
        <p:txBody>
          <a:bodyPr>
            <a:normAutofit/>
          </a:bodyPr>
          <a:lstStyle/>
          <a:p>
            <a:pPr lvl="0"/>
            <a:r>
              <a:rPr lang="en-US" dirty="0">
                <a:latin typeface="Times New Roman" panose="02020603050405020304" pitchFamily="18" charset="0"/>
                <a:cs typeface="Times New Roman" panose="02020603050405020304" pitchFamily="18" charset="0"/>
              </a:rPr>
              <a:t>Simple neural network (NN) </a:t>
            </a:r>
          </a:p>
          <a:p>
            <a:pPr lvl="1"/>
            <a:r>
              <a:rPr lang="en-US" altLang="zh-CN" sz="2800" dirty="0">
                <a:latin typeface="Times New Roman" panose="02020603050405020304" pitchFamily="18" charset="0"/>
                <a:cs typeface="Times New Roman" panose="02020603050405020304" pitchFamily="18" charset="0"/>
              </a:rPr>
              <a:t>Activation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function,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loss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function,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forward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backward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propagation</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lvl="1"/>
            <a:r>
              <a:rPr lang="en-US" sz="2800" dirty="0" err="1">
                <a:latin typeface="Times New Roman" panose="02020603050405020304" pitchFamily="18" charset="0"/>
                <a:cs typeface="Times New Roman" panose="02020603050405020304" pitchFamily="18" charset="0"/>
              </a:rPr>
              <a:t>Keras</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Tensorflow</a:t>
            </a:r>
            <a:r>
              <a:rPr lang="en-US" sz="2800" dirty="0">
                <a:latin typeface="Times New Roman" panose="02020603050405020304" pitchFamily="18" charset="0"/>
                <a:cs typeface="Times New Roman" panose="02020603050405020304" pitchFamily="18" charset="0"/>
              </a:rPr>
              <a:t>, R studio cloud</a:t>
            </a:r>
          </a:p>
          <a:p>
            <a:pPr lvl="1"/>
            <a:r>
              <a:rPr lang="en-US" sz="2800" dirty="0">
                <a:latin typeface="Times New Roman" panose="02020603050405020304" pitchFamily="18" charset="0"/>
                <a:cs typeface="Times New Roman" panose="02020603050405020304" pitchFamily="18" charset="0"/>
              </a:rPr>
              <a:t>Example </a:t>
            </a:r>
          </a:p>
          <a:p>
            <a:r>
              <a:rPr lang="en-US" dirty="0">
                <a:latin typeface="Times New Roman" panose="02020603050405020304" pitchFamily="18" charset="0"/>
                <a:cs typeface="Times New Roman" panose="02020603050405020304" pitchFamily="18" charset="0"/>
              </a:rPr>
              <a:t>Deep learning: Convolutional neural network (CNN) </a:t>
            </a:r>
          </a:p>
          <a:p>
            <a:pPr lvl="1"/>
            <a:r>
              <a:rPr lang="en-US" sz="2800" dirty="0">
                <a:latin typeface="Times New Roman" panose="02020603050405020304" pitchFamily="18" charset="0"/>
                <a:cs typeface="Times New Roman" panose="02020603050405020304" pitchFamily="18" charset="0"/>
              </a:rPr>
              <a:t>Convolution, pooling, and flattening</a:t>
            </a:r>
          </a:p>
          <a:p>
            <a:pPr lvl="1"/>
            <a:r>
              <a:rPr lang="en-US" sz="2800" dirty="0">
                <a:latin typeface="Times New Roman" panose="02020603050405020304" pitchFamily="18" charset="0"/>
                <a:cs typeface="Times New Roman" panose="02020603050405020304" pitchFamily="18" charset="0"/>
              </a:rPr>
              <a:t>Example</a:t>
            </a:r>
          </a:p>
          <a:p>
            <a:pPr lvl="1"/>
            <a:endParaRPr lang="en-US" dirty="0"/>
          </a:p>
        </p:txBody>
      </p:sp>
      <p:sp>
        <p:nvSpPr>
          <p:cNvPr id="4" name="Slide Number Placeholder 3">
            <a:extLst>
              <a:ext uri="{FF2B5EF4-FFF2-40B4-BE49-F238E27FC236}">
                <a16:creationId xmlns:a16="http://schemas.microsoft.com/office/drawing/2014/main" id="{44E1B84B-C464-E04B-A31C-9FFDCFC3235A}"/>
              </a:ext>
            </a:extLst>
          </p:cNvPr>
          <p:cNvSpPr>
            <a:spLocks noGrp="1"/>
          </p:cNvSpPr>
          <p:nvPr>
            <p:ph type="sldNum" sz="quarter" idx="12"/>
          </p:nvPr>
        </p:nvSpPr>
        <p:spPr/>
        <p:txBody>
          <a:bodyPr/>
          <a:lstStyle/>
          <a:p>
            <a:fld id="{C030C19D-3A8B-234D-8E95-F3C88DEE2627}" type="slidenum">
              <a:rPr lang="en-US" smtClean="0"/>
              <a:t>2</a:t>
            </a:fld>
            <a:endParaRPr lang="en-US"/>
          </a:p>
        </p:txBody>
      </p:sp>
    </p:spTree>
    <p:extLst>
      <p:ext uri="{BB962C8B-B14F-4D97-AF65-F5344CB8AC3E}">
        <p14:creationId xmlns:p14="http://schemas.microsoft.com/office/powerpoint/2010/main" val="781235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C273-3CB2-C54F-B804-C6CBDB7AC04F}"/>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Pooling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E37DEA-CD7C-934A-96EB-3F8D10C333B7}"/>
              </a:ext>
            </a:extLst>
          </p:cNvPr>
          <p:cNvSpPr>
            <a:spLocks noGrp="1"/>
          </p:cNvSpPr>
          <p:nvPr>
            <p:ph idx="1"/>
          </p:nvPr>
        </p:nvSpPr>
        <p:spPr>
          <a:xfrm>
            <a:off x="838200" y="1690688"/>
            <a:ext cx="10515600" cy="4351338"/>
          </a:xfrm>
        </p:spPr>
        <p:txBody>
          <a:bodyPr/>
          <a:lstStyle/>
          <a:p>
            <a:r>
              <a:rPr lang="en-US" altLang="zh-CN" dirty="0">
                <a:latin typeface="Times New Roman" panose="02020603050405020304" pitchFamily="18" charset="0"/>
                <a:cs typeface="Times New Roman" panose="02020603050405020304" pitchFamily="18" charset="0"/>
              </a:rPr>
              <a:t>Purpose: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further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modify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feature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eliminate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small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movements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Two common functions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Max-pooling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average-pooling</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6318714-672C-FD4B-BB37-F411C54CCD8A}"/>
              </a:ext>
            </a:extLst>
          </p:cNvPr>
          <p:cNvPicPr>
            <a:picLocks noChangeAspect="1"/>
          </p:cNvPicPr>
          <p:nvPr/>
        </p:nvPicPr>
        <p:blipFill>
          <a:blip r:embed="rId3"/>
          <a:stretch>
            <a:fillRect/>
          </a:stretch>
        </p:blipFill>
        <p:spPr>
          <a:xfrm>
            <a:off x="3438072" y="3298370"/>
            <a:ext cx="4159612" cy="3063875"/>
          </a:xfrm>
          <a:prstGeom prst="rect">
            <a:avLst/>
          </a:prstGeom>
        </p:spPr>
      </p:pic>
      <p:sp>
        <p:nvSpPr>
          <p:cNvPr id="5" name="Slide Number Placeholder 4">
            <a:extLst>
              <a:ext uri="{FF2B5EF4-FFF2-40B4-BE49-F238E27FC236}">
                <a16:creationId xmlns:a16="http://schemas.microsoft.com/office/drawing/2014/main" id="{85A8039D-3E64-C140-A8D4-DF69CB954F93}"/>
              </a:ext>
            </a:extLst>
          </p:cNvPr>
          <p:cNvSpPr>
            <a:spLocks noGrp="1"/>
          </p:cNvSpPr>
          <p:nvPr>
            <p:ph type="sldNum" sz="quarter" idx="12"/>
          </p:nvPr>
        </p:nvSpPr>
        <p:spPr/>
        <p:txBody>
          <a:bodyPr/>
          <a:lstStyle/>
          <a:p>
            <a:fld id="{C030C19D-3A8B-234D-8E95-F3C88DEE2627}" type="slidenum">
              <a:rPr lang="en-US" smtClean="0"/>
              <a:t>20</a:t>
            </a:fld>
            <a:endParaRPr lang="en-US"/>
          </a:p>
        </p:txBody>
      </p:sp>
    </p:spTree>
    <p:extLst>
      <p:ext uri="{BB962C8B-B14F-4D97-AF65-F5344CB8AC3E}">
        <p14:creationId xmlns:p14="http://schemas.microsoft.com/office/powerpoint/2010/main" val="194979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7CF-FBF7-104F-A902-A3DABA0C0A1E}"/>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Flattening</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A16F5C-704E-1D41-B0CA-9770BEA5B5A2}"/>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Purpose: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convert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array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classification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model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through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fully-connected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layers</a:t>
            </a:r>
            <a:endParaRPr 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0D2E693-7949-8649-9471-D2D1FDA5D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12735"/>
            <a:ext cx="7067633" cy="36819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5C52FA4-4C8A-A94F-AA98-9A03E532B61D}"/>
              </a:ext>
            </a:extLst>
          </p:cNvPr>
          <p:cNvSpPr>
            <a:spLocks noGrp="1"/>
          </p:cNvSpPr>
          <p:nvPr>
            <p:ph type="sldNum" sz="quarter" idx="12"/>
          </p:nvPr>
        </p:nvSpPr>
        <p:spPr/>
        <p:txBody>
          <a:bodyPr/>
          <a:lstStyle/>
          <a:p>
            <a:fld id="{C030C19D-3A8B-234D-8E95-F3C88DEE2627}" type="slidenum">
              <a:rPr lang="en-US" smtClean="0"/>
              <a:t>21</a:t>
            </a:fld>
            <a:endParaRPr lang="en-US"/>
          </a:p>
        </p:txBody>
      </p:sp>
    </p:spTree>
    <p:extLst>
      <p:ext uri="{BB962C8B-B14F-4D97-AF65-F5344CB8AC3E}">
        <p14:creationId xmlns:p14="http://schemas.microsoft.com/office/powerpoint/2010/main" val="28373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DBA3-B0F2-1644-9D16-8AAE0DAC649D}"/>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To</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recap,</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convolutional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neural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network</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3F9F92-B480-7540-871E-E3B4BC5AD74D}"/>
              </a:ext>
            </a:extLst>
          </p:cNvPr>
          <p:cNvPicPr>
            <a:picLocks noChangeAspect="1"/>
          </p:cNvPicPr>
          <p:nvPr/>
        </p:nvPicPr>
        <p:blipFill>
          <a:blip r:embed="rId3"/>
          <a:stretch>
            <a:fillRect/>
          </a:stretch>
        </p:blipFill>
        <p:spPr>
          <a:xfrm>
            <a:off x="1666033" y="1690688"/>
            <a:ext cx="8859933" cy="4742543"/>
          </a:xfrm>
          <a:prstGeom prst="rect">
            <a:avLst/>
          </a:prstGeom>
        </p:spPr>
      </p:pic>
      <p:sp>
        <p:nvSpPr>
          <p:cNvPr id="3" name="Slide Number Placeholder 2">
            <a:extLst>
              <a:ext uri="{FF2B5EF4-FFF2-40B4-BE49-F238E27FC236}">
                <a16:creationId xmlns:a16="http://schemas.microsoft.com/office/drawing/2014/main" id="{92F74EB0-9293-AC41-BF97-FE5A63AEDFB4}"/>
              </a:ext>
            </a:extLst>
          </p:cNvPr>
          <p:cNvSpPr>
            <a:spLocks noGrp="1"/>
          </p:cNvSpPr>
          <p:nvPr>
            <p:ph type="sldNum" sz="quarter" idx="12"/>
          </p:nvPr>
        </p:nvSpPr>
        <p:spPr/>
        <p:txBody>
          <a:bodyPr/>
          <a:lstStyle/>
          <a:p>
            <a:fld id="{C030C19D-3A8B-234D-8E95-F3C88DEE2627}" type="slidenum">
              <a:rPr lang="en-US" smtClean="0"/>
              <a:t>22</a:t>
            </a:fld>
            <a:endParaRPr lang="en-US"/>
          </a:p>
        </p:txBody>
      </p:sp>
    </p:spTree>
    <p:extLst>
      <p:ext uri="{BB962C8B-B14F-4D97-AF65-F5344CB8AC3E}">
        <p14:creationId xmlns:p14="http://schemas.microsoft.com/office/powerpoint/2010/main" val="292354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673B-9DE5-AD43-8F82-DA14DDBA4311}"/>
              </a:ext>
            </a:extLst>
          </p:cNvPr>
          <p:cNvSpPr>
            <a:spLocks noGrp="1"/>
          </p:cNvSpPr>
          <p:nvPr>
            <p:ph type="title"/>
          </p:nvPr>
        </p:nvSpPr>
        <p:spPr>
          <a:xfrm>
            <a:off x="838200" y="43543"/>
            <a:ext cx="10515600" cy="1325563"/>
          </a:xfrm>
        </p:spPr>
        <p:txBody>
          <a:bodyPr/>
          <a:lstStyle/>
          <a:p>
            <a:r>
              <a:rPr lang="en-US" b="1" dirty="0">
                <a:latin typeface="Times New Roman" panose="02020603050405020304" pitchFamily="18" charset="0"/>
                <a:cs typeface="Times New Roman" panose="02020603050405020304" pitchFamily="18" charset="0"/>
              </a:rPr>
              <a:t>Build the network </a:t>
            </a:r>
          </a:p>
        </p:txBody>
      </p:sp>
      <p:sp>
        <p:nvSpPr>
          <p:cNvPr id="3" name="Content Placeholder 2">
            <a:extLst>
              <a:ext uri="{FF2B5EF4-FFF2-40B4-BE49-F238E27FC236}">
                <a16:creationId xmlns:a16="http://schemas.microsoft.com/office/drawing/2014/main" id="{B351348C-FD19-6D48-93C8-E0AC9B211CDC}"/>
              </a:ext>
            </a:extLst>
          </p:cNvPr>
          <p:cNvSpPr>
            <a:spLocks noGrp="1"/>
          </p:cNvSpPr>
          <p:nvPr>
            <p:ph idx="1"/>
          </p:nvPr>
        </p:nvSpPr>
        <p:spPr>
          <a:xfrm>
            <a:off x="496207" y="1047410"/>
            <a:ext cx="11136086" cy="2280784"/>
          </a:xfrm>
        </p:spPr>
        <p:txBody>
          <a:bodyPr>
            <a:normAutofit/>
          </a:bodyPr>
          <a:lstStyle/>
          <a:p>
            <a:pPr marL="0" indent="0">
              <a:spcBef>
                <a:spcPts val="400"/>
              </a:spcBef>
              <a:buNone/>
            </a:pPr>
            <a:r>
              <a:rPr lang="en-US" sz="2000" dirty="0">
                <a:latin typeface="Monaco" pitchFamily="2" charset="77"/>
              </a:rPr>
              <a:t>model &lt;- </a:t>
            </a:r>
            <a:r>
              <a:rPr lang="en-US" sz="2000" dirty="0" err="1">
                <a:latin typeface="Monaco" pitchFamily="2" charset="77"/>
              </a:rPr>
              <a:t>keras_model_sequential</a:t>
            </a:r>
            <a:r>
              <a:rPr lang="en-US" sz="2000" dirty="0">
                <a:latin typeface="Monaco" pitchFamily="2" charset="77"/>
              </a:rPr>
              <a:t>() %&gt;%</a:t>
            </a:r>
          </a:p>
          <a:p>
            <a:pPr marL="0" indent="0">
              <a:spcBef>
                <a:spcPts val="400"/>
              </a:spcBef>
              <a:buNone/>
            </a:pPr>
            <a:r>
              <a:rPr lang="en-US" sz="2000" dirty="0">
                <a:latin typeface="Monaco" pitchFamily="2" charset="77"/>
              </a:rPr>
              <a:t>  layer_conv_2d(filters = 32, </a:t>
            </a:r>
            <a:r>
              <a:rPr lang="en-US" sz="2000" dirty="0" err="1">
                <a:latin typeface="Monaco" pitchFamily="2" charset="77"/>
              </a:rPr>
              <a:t>kernel_size</a:t>
            </a:r>
            <a:r>
              <a:rPr lang="en-US" sz="2000" dirty="0">
                <a:latin typeface="Monaco" pitchFamily="2" charset="77"/>
              </a:rPr>
              <a:t> = c(3,3), activation = 			    "</a:t>
            </a:r>
            <a:r>
              <a:rPr lang="en-US" sz="2000" dirty="0" err="1">
                <a:latin typeface="Monaco" pitchFamily="2" charset="77"/>
              </a:rPr>
              <a:t>relu</a:t>
            </a:r>
            <a:r>
              <a:rPr lang="en-US" sz="2000" dirty="0">
                <a:latin typeface="Monaco" pitchFamily="2" charset="77"/>
              </a:rPr>
              <a:t>", </a:t>
            </a:r>
            <a:r>
              <a:rPr lang="en-US" sz="2000" dirty="0" err="1">
                <a:latin typeface="Monaco" pitchFamily="2" charset="77"/>
              </a:rPr>
              <a:t>input_shape</a:t>
            </a:r>
            <a:r>
              <a:rPr lang="en-US" sz="2000" dirty="0">
                <a:latin typeface="Monaco" pitchFamily="2" charset="77"/>
              </a:rPr>
              <a:t>=c(28,28,1)) %&gt;%</a:t>
            </a:r>
          </a:p>
          <a:p>
            <a:pPr marL="0" indent="0">
              <a:spcBef>
                <a:spcPts val="400"/>
              </a:spcBef>
              <a:buNone/>
            </a:pPr>
            <a:r>
              <a:rPr lang="en-US" sz="2000" dirty="0">
                <a:latin typeface="Monaco" pitchFamily="2" charset="77"/>
              </a:rPr>
              <a:t>  layer_max_pooling_2d(</a:t>
            </a:r>
            <a:r>
              <a:rPr lang="en-US" sz="2000" dirty="0" err="1">
                <a:latin typeface="Monaco" pitchFamily="2" charset="77"/>
              </a:rPr>
              <a:t>pool_size</a:t>
            </a:r>
            <a:r>
              <a:rPr lang="en-US" sz="2000" dirty="0">
                <a:latin typeface="Monaco" pitchFamily="2" charset="77"/>
              </a:rPr>
              <a:t>=c(2,2)) %&gt;%</a:t>
            </a:r>
          </a:p>
          <a:p>
            <a:pPr marL="0" indent="0">
              <a:spcBef>
                <a:spcPts val="400"/>
              </a:spcBef>
              <a:buNone/>
            </a:pPr>
            <a:r>
              <a:rPr lang="en-US" sz="2000" dirty="0">
                <a:latin typeface="Monaco" pitchFamily="2" charset="77"/>
              </a:rPr>
              <a:t>  layer_conv_2d(filters=64, </a:t>
            </a:r>
            <a:r>
              <a:rPr lang="en-US" sz="2000" dirty="0" err="1">
                <a:latin typeface="Monaco" pitchFamily="2" charset="77"/>
              </a:rPr>
              <a:t>kernel_size</a:t>
            </a:r>
            <a:r>
              <a:rPr lang="en-US" sz="2000" dirty="0">
                <a:latin typeface="Monaco" pitchFamily="2" charset="77"/>
              </a:rPr>
              <a:t>=c(3,3),activation="</a:t>
            </a:r>
            <a:r>
              <a:rPr lang="en-US" sz="2000" dirty="0" err="1">
                <a:latin typeface="Monaco" pitchFamily="2" charset="77"/>
              </a:rPr>
              <a:t>relu</a:t>
            </a:r>
            <a:r>
              <a:rPr lang="en-US" sz="2000" dirty="0">
                <a:latin typeface="Monaco" pitchFamily="2" charset="77"/>
              </a:rPr>
              <a:t>") %&gt;%</a:t>
            </a:r>
          </a:p>
          <a:p>
            <a:pPr marL="0" indent="0">
              <a:spcBef>
                <a:spcPts val="400"/>
              </a:spcBef>
              <a:buNone/>
            </a:pPr>
            <a:r>
              <a:rPr lang="en-US" sz="2000" dirty="0">
                <a:latin typeface="Monaco" pitchFamily="2" charset="77"/>
              </a:rPr>
              <a:t>  layer_max_pooling_2d(</a:t>
            </a:r>
            <a:r>
              <a:rPr lang="en-US" sz="2000" dirty="0" err="1">
                <a:latin typeface="Monaco" pitchFamily="2" charset="77"/>
              </a:rPr>
              <a:t>pool_size</a:t>
            </a:r>
            <a:r>
              <a:rPr lang="en-US" sz="2000" dirty="0">
                <a:latin typeface="Monaco" pitchFamily="2" charset="77"/>
              </a:rPr>
              <a:t>=c(2,2)) %&gt;%</a:t>
            </a:r>
          </a:p>
          <a:p>
            <a:pPr marL="0" indent="0">
              <a:spcBef>
                <a:spcPts val="400"/>
              </a:spcBef>
              <a:buNone/>
            </a:pPr>
            <a:r>
              <a:rPr lang="en-US" sz="2000" dirty="0">
                <a:latin typeface="Monaco" pitchFamily="2" charset="77"/>
              </a:rPr>
              <a:t>  layer_conv_2d(filters=64, </a:t>
            </a:r>
            <a:r>
              <a:rPr lang="en-US" sz="2000" dirty="0" err="1">
                <a:latin typeface="Monaco" pitchFamily="2" charset="77"/>
              </a:rPr>
              <a:t>kernel_size</a:t>
            </a:r>
            <a:r>
              <a:rPr lang="en-US" sz="2000" dirty="0">
                <a:latin typeface="Monaco" pitchFamily="2" charset="77"/>
              </a:rPr>
              <a:t>=c(3,3),activation="</a:t>
            </a:r>
            <a:r>
              <a:rPr lang="en-US" sz="2000" dirty="0" err="1">
                <a:latin typeface="Monaco" pitchFamily="2" charset="77"/>
              </a:rPr>
              <a:t>relu</a:t>
            </a:r>
            <a:r>
              <a:rPr lang="en-US" sz="2000" dirty="0">
                <a:latin typeface="Monaco" pitchFamily="2" charset="77"/>
              </a:rPr>
              <a:t>")</a:t>
            </a:r>
          </a:p>
        </p:txBody>
      </p:sp>
      <p:sp>
        <p:nvSpPr>
          <p:cNvPr id="4" name="Slide Number Placeholder 3">
            <a:extLst>
              <a:ext uri="{FF2B5EF4-FFF2-40B4-BE49-F238E27FC236}">
                <a16:creationId xmlns:a16="http://schemas.microsoft.com/office/drawing/2014/main" id="{9B94C1EC-5787-A249-B848-D18DE54A990D}"/>
              </a:ext>
            </a:extLst>
          </p:cNvPr>
          <p:cNvSpPr>
            <a:spLocks noGrp="1"/>
          </p:cNvSpPr>
          <p:nvPr>
            <p:ph type="sldNum" sz="quarter" idx="12"/>
          </p:nvPr>
        </p:nvSpPr>
        <p:spPr/>
        <p:txBody>
          <a:bodyPr/>
          <a:lstStyle/>
          <a:p>
            <a:fld id="{C030C19D-3A8B-234D-8E95-F3C88DEE2627}" type="slidenum">
              <a:rPr lang="en-US" smtClean="0"/>
              <a:t>23</a:t>
            </a:fld>
            <a:endParaRPr lang="en-US"/>
          </a:p>
        </p:txBody>
      </p:sp>
      <p:pic>
        <p:nvPicPr>
          <p:cNvPr id="6" name="Picture 5">
            <a:extLst>
              <a:ext uri="{FF2B5EF4-FFF2-40B4-BE49-F238E27FC236}">
                <a16:creationId xmlns:a16="http://schemas.microsoft.com/office/drawing/2014/main" id="{C2CB6805-240F-FB41-85E2-7F5772783255}"/>
              </a:ext>
            </a:extLst>
          </p:cNvPr>
          <p:cNvPicPr>
            <a:picLocks noChangeAspect="1"/>
          </p:cNvPicPr>
          <p:nvPr/>
        </p:nvPicPr>
        <p:blipFill>
          <a:blip r:embed="rId3"/>
          <a:stretch>
            <a:fillRect/>
          </a:stretch>
        </p:blipFill>
        <p:spPr>
          <a:xfrm>
            <a:off x="838200" y="3328194"/>
            <a:ext cx="10452100" cy="3529806"/>
          </a:xfrm>
          <a:prstGeom prst="rect">
            <a:avLst/>
          </a:prstGeom>
        </p:spPr>
      </p:pic>
    </p:spTree>
    <p:extLst>
      <p:ext uri="{BB962C8B-B14F-4D97-AF65-F5344CB8AC3E}">
        <p14:creationId xmlns:p14="http://schemas.microsoft.com/office/powerpoint/2010/main" val="153942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15C4-72BD-2B48-BF86-89C1D1C72B0C}"/>
              </a:ext>
            </a:extLst>
          </p:cNvPr>
          <p:cNvSpPr>
            <a:spLocks noGrp="1"/>
          </p:cNvSpPr>
          <p:nvPr>
            <p:ph type="title"/>
          </p:nvPr>
        </p:nvSpPr>
        <p:spPr>
          <a:xfrm>
            <a:off x="632278" y="-163060"/>
            <a:ext cx="10515600" cy="1325563"/>
          </a:xfrm>
        </p:spPr>
        <p:txBody>
          <a:bodyPr/>
          <a:lstStyle/>
          <a:p>
            <a:r>
              <a:rPr lang="en-US" b="1" dirty="0">
                <a:latin typeface="Times New Roman" panose="02020603050405020304" pitchFamily="18" charset="0"/>
                <a:cs typeface="Times New Roman" panose="02020603050405020304" pitchFamily="18" charset="0"/>
              </a:rPr>
              <a:t>Densely connected classifier network </a:t>
            </a:r>
          </a:p>
        </p:txBody>
      </p:sp>
      <p:sp>
        <p:nvSpPr>
          <p:cNvPr id="3" name="Content Placeholder 2">
            <a:extLst>
              <a:ext uri="{FF2B5EF4-FFF2-40B4-BE49-F238E27FC236}">
                <a16:creationId xmlns:a16="http://schemas.microsoft.com/office/drawing/2014/main" id="{49F6982D-DB2B-B249-B50E-7A3641C1F8D6}"/>
              </a:ext>
            </a:extLst>
          </p:cNvPr>
          <p:cNvSpPr>
            <a:spLocks noGrp="1"/>
          </p:cNvSpPr>
          <p:nvPr>
            <p:ph idx="1"/>
          </p:nvPr>
        </p:nvSpPr>
        <p:spPr>
          <a:xfrm>
            <a:off x="806450" y="756331"/>
            <a:ext cx="10515600" cy="4351338"/>
          </a:xfrm>
        </p:spPr>
        <p:txBody>
          <a:bodyPr/>
          <a:lstStyle/>
          <a:p>
            <a:pPr marL="0" indent="0">
              <a:lnSpc>
                <a:spcPct val="100000"/>
              </a:lnSpc>
              <a:spcBef>
                <a:spcPts val="0"/>
              </a:spcBef>
              <a:buNone/>
            </a:pPr>
            <a:r>
              <a:rPr lang="en-US" dirty="0"/>
              <a:t>model &lt;- model %&gt;% </a:t>
            </a:r>
          </a:p>
          <a:p>
            <a:pPr marL="0" indent="0">
              <a:lnSpc>
                <a:spcPct val="100000"/>
              </a:lnSpc>
              <a:spcBef>
                <a:spcPts val="0"/>
              </a:spcBef>
              <a:buNone/>
            </a:pPr>
            <a:r>
              <a:rPr lang="en-US" dirty="0"/>
              <a:t>  </a:t>
            </a:r>
            <a:r>
              <a:rPr lang="en-US" dirty="0" err="1"/>
              <a:t>layer_flatten</a:t>
            </a:r>
            <a:r>
              <a:rPr lang="en-US" dirty="0"/>
              <a:t>() %&gt;%</a:t>
            </a:r>
          </a:p>
          <a:p>
            <a:pPr marL="0" indent="0">
              <a:lnSpc>
                <a:spcPct val="100000"/>
              </a:lnSpc>
              <a:spcBef>
                <a:spcPts val="0"/>
              </a:spcBef>
              <a:buNone/>
            </a:pPr>
            <a:r>
              <a:rPr lang="en-US" dirty="0"/>
              <a:t>  </a:t>
            </a:r>
            <a:r>
              <a:rPr lang="en-US" dirty="0" err="1"/>
              <a:t>layer_dense</a:t>
            </a:r>
            <a:r>
              <a:rPr lang="en-US" dirty="0"/>
              <a:t>(units = 64, activation = "</a:t>
            </a:r>
            <a:r>
              <a:rPr lang="en-US" dirty="0" err="1"/>
              <a:t>relu</a:t>
            </a:r>
            <a:r>
              <a:rPr lang="en-US" dirty="0"/>
              <a:t>") %&gt;% </a:t>
            </a:r>
          </a:p>
          <a:p>
            <a:pPr marL="0" indent="0">
              <a:lnSpc>
                <a:spcPct val="100000"/>
              </a:lnSpc>
              <a:spcBef>
                <a:spcPts val="0"/>
              </a:spcBef>
              <a:buNone/>
            </a:pPr>
            <a:r>
              <a:rPr lang="en-US" dirty="0"/>
              <a:t>  </a:t>
            </a:r>
            <a:r>
              <a:rPr lang="en-US" dirty="0" err="1"/>
              <a:t>layer_dense</a:t>
            </a:r>
            <a:r>
              <a:rPr lang="en-US" dirty="0"/>
              <a:t>(units = 10, activation = "</a:t>
            </a:r>
            <a:r>
              <a:rPr lang="en-US" dirty="0" err="1"/>
              <a:t>softmax</a:t>
            </a:r>
            <a:r>
              <a:rPr lang="en-US" dirty="0"/>
              <a:t>")</a:t>
            </a:r>
          </a:p>
        </p:txBody>
      </p:sp>
      <p:sp>
        <p:nvSpPr>
          <p:cNvPr id="4" name="Slide Number Placeholder 3">
            <a:extLst>
              <a:ext uri="{FF2B5EF4-FFF2-40B4-BE49-F238E27FC236}">
                <a16:creationId xmlns:a16="http://schemas.microsoft.com/office/drawing/2014/main" id="{F27B4FA5-C8E9-4147-892B-95F599E66614}"/>
              </a:ext>
            </a:extLst>
          </p:cNvPr>
          <p:cNvSpPr>
            <a:spLocks noGrp="1"/>
          </p:cNvSpPr>
          <p:nvPr>
            <p:ph type="sldNum" sz="quarter" idx="12"/>
          </p:nvPr>
        </p:nvSpPr>
        <p:spPr/>
        <p:txBody>
          <a:bodyPr/>
          <a:lstStyle/>
          <a:p>
            <a:fld id="{C030C19D-3A8B-234D-8E95-F3C88DEE2627}" type="slidenum">
              <a:rPr lang="en-US" smtClean="0"/>
              <a:t>24</a:t>
            </a:fld>
            <a:endParaRPr lang="en-US"/>
          </a:p>
        </p:txBody>
      </p:sp>
      <p:pic>
        <p:nvPicPr>
          <p:cNvPr id="6" name="Picture 5">
            <a:extLst>
              <a:ext uri="{FF2B5EF4-FFF2-40B4-BE49-F238E27FC236}">
                <a16:creationId xmlns:a16="http://schemas.microsoft.com/office/drawing/2014/main" id="{5B082270-BCA2-E645-A31C-63F04E9264D7}"/>
              </a:ext>
            </a:extLst>
          </p:cNvPr>
          <p:cNvPicPr>
            <a:picLocks noChangeAspect="1"/>
          </p:cNvPicPr>
          <p:nvPr/>
        </p:nvPicPr>
        <p:blipFill>
          <a:blip r:embed="rId3"/>
          <a:stretch>
            <a:fillRect/>
          </a:stretch>
        </p:blipFill>
        <p:spPr>
          <a:xfrm>
            <a:off x="632278" y="2411184"/>
            <a:ext cx="11311670" cy="4446816"/>
          </a:xfrm>
          <a:prstGeom prst="rect">
            <a:avLst/>
          </a:prstGeom>
        </p:spPr>
      </p:pic>
    </p:spTree>
    <p:extLst>
      <p:ext uri="{BB962C8B-B14F-4D97-AF65-F5344CB8AC3E}">
        <p14:creationId xmlns:p14="http://schemas.microsoft.com/office/powerpoint/2010/main" val="2186941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46F1-F01A-444D-B49A-BDB71D518B5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Questions? </a:t>
            </a:r>
          </a:p>
        </p:txBody>
      </p:sp>
      <p:sp>
        <p:nvSpPr>
          <p:cNvPr id="3" name="Content Placeholder 2">
            <a:extLst>
              <a:ext uri="{FF2B5EF4-FFF2-40B4-BE49-F238E27FC236}">
                <a16:creationId xmlns:a16="http://schemas.microsoft.com/office/drawing/2014/main" id="{74D0A0C3-DE39-074C-BEDD-B7877A8BB0A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A1EDFF-92C8-C341-95DF-4C33A1FA3D7E}"/>
              </a:ext>
            </a:extLst>
          </p:cNvPr>
          <p:cNvSpPr>
            <a:spLocks noGrp="1"/>
          </p:cNvSpPr>
          <p:nvPr>
            <p:ph type="sldNum" sz="quarter" idx="12"/>
          </p:nvPr>
        </p:nvSpPr>
        <p:spPr/>
        <p:txBody>
          <a:bodyPr/>
          <a:lstStyle/>
          <a:p>
            <a:fld id="{C030C19D-3A8B-234D-8E95-F3C88DEE2627}" type="slidenum">
              <a:rPr lang="en-US" smtClean="0"/>
              <a:t>25</a:t>
            </a:fld>
            <a:endParaRPr lang="en-US"/>
          </a:p>
        </p:txBody>
      </p:sp>
    </p:spTree>
    <p:extLst>
      <p:ext uri="{BB962C8B-B14F-4D97-AF65-F5344CB8AC3E}">
        <p14:creationId xmlns:p14="http://schemas.microsoft.com/office/powerpoint/2010/main" val="412330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66C1-3C41-0E43-A297-1FB84BF01658}"/>
              </a:ext>
            </a:extLst>
          </p:cNvPr>
          <p:cNvSpPr>
            <a:spLocks noGrp="1"/>
          </p:cNvSpPr>
          <p:nvPr>
            <p:ph type="title"/>
          </p:nvPr>
        </p:nvSpPr>
        <p:spPr>
          <a:xfrm>
            <a:off x="838200" y="118382"/>
            <a:ext cx="5838369" cy="1325563"/>
          </a:xfrm>
        </p:spPr>
        <p:txBody>
          <a:bodyPr/>
          <a:lstStyle/>
          <a:p>
            <a:r>
              <a:rPr lang="en-US" altLang="zh-CN" b="1" dirty="0">
                <a:latin typeface="Times New Roman" panose="02020603050405020304" pitchFamily="18" charset="0"/>
                <a:cs typeface="Times New Roman" panose="02020603050405020304" pitchFamily="18" charset="0"/>
              </a:rPr>
              <a:t>Simple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Neural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network</a:t>
            </a:r>
            <a:r>
              <a:rPr lang="zh-CN" alt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6723C6-3B21-5B4E-AFC4-F4826D2CC5B1}"/>
              </a:ext>
            </a:extLst>
          </p:cNvPr>
          <p:cNvPicPr>
            <a:picLocks noChangeAspect="1"/>
          </p:cNvPicPr>
          <p:nvPr/>
        </p:nvPicPr>
        <p:blipFill>
          <a:blip r:embed="rId3"/>
          <a:stretch>
            <a:fillRect/>
          </a:stretch>
        </p:blipFill>
        <p:spPr>
          <a:xfrm>
            <a:off x="2910113" y="1014702"/>
            <a:ext cx="6096000" cy="5608321"/>
          </a:xfrm>
          <a:prstGeom prst="rect">
            <a:avLst/>
          </a:prstGeom>
        </p:spPr>
      </p:pic>
      <p:sp>
        <p:nvSpPr>
          <p:cNvPr id="7" name="Right Arrow 6">
            <a:extLst>
              <a:ext uri="{FF2B5EF4-FFF2-40B4-BE49-F238E27FC236}">
                <a16:creationId xmlns:a16="http://schemas.microsoft.com/office/drawing/2014/main" id="{916F6B7E-3F22-7546-9DC3-599041F9C4E3}"/>
              </a:ext>
            </a:extLst>
          </p:cNvPr>
          <p:cNvSpPr/>
          <p:nvPr/>
        </p:nvSpPr>
        <p:spPr>
          <a:xfrm>
            <a:off x="3606799" y="5270245"/>
            <a:ext cx="497840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nut 7">
            <a:extLst>
              <a:ext uri="{FF2B5EF4-FFF2-40B4-BE49-F238E27FC236}">
                <a16:creationId xmlns:a16="http://schemas.microsoft.com/office/drawing/2014/main" id="{3E2E5038-D4A2-FB48-A9BA-EA7D657C700F}"/>
              </a:ext>
            </a:extLst>
          </p:cNvPr>
          <p:cNvSpPr/>
          <p:nvPr/>
        </p:nvSpPr>
        <p:spPr>
          <a:xfrm>
            <a:off x="3082528" y="5780133"/>
            <a:ext cx="1669144" cy="688757"/>
          </a:xfrm>
          <a:prstGeom prst="donut">
            <a:avLst>
              <a:gd name="adj" fmla="val 4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7705648A-9D75-284B-B5C9-E48EC910B3E7}"/>
              </a:ext>
            </a:extLst>
          </p:cNvPr>
          <p:cNvSpPr/>
          <p:nvPr/>
        </p:nvSpPr>
        <p:spPr>
          <a:xfrm>
            <a:off x="7188195" y="5754877"/>
            <a:ext cx="1817918" cy="688757"/>
          </a:xfrm>
          <a:prstGeom prst="donut">
            <a:avLst>
              <a:gd name="adj" fmla="val 4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5D9E36E-E444-874B-80B1-C71C3DEDEFD8}"/>
              </a:ext>
            </a:extLst>
          </p:cNvPr>
          <p:cNvSpPr/>
          <p:nvPr/>
        </p:nvSpPr>
        <p:spPr>
          <a:xfrm>
            <a:off x="68047" y="5637893"/>
            <a:ext cx="2915601" cy="865484"/>
          </a:xfrm>
          <a:prstGeom prst="frame">
            <a:avLst>
              <a:gd name="adj1" fmla="val 2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A60F2059-542D-1347-A241-BB7C693FEDF1}"/>
              </a:ext>
            </a:extLst>
          </p:cNvPr>
          <p:cNvSpPr/>
          <p:nvPr/>
        </p:nvSpPr>
        <p:spPr>
          <a:xfrm>
            <a:off x="9203872" y="5800026"/>
            <a:ext cx="2487379" cy="598460"/>
          </a:xfrm>
          <a:prstGeom prst="frame">
            <a:avLst>
              <a:gd name="adj1" fmla="val 2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5803181-CCB3-E747-9BC3-07FC3181251F}"/>
              </a:ext>
            </a:extLst>
          </p:cNvPr>
          <p:cNvSpPr txBox="1"/>
          <p:nvPr/>
        </p:nvSpPr>
        <p:spPr>
          <a:xfrm>
            <a:off x="86558" y="5699823"/>
            <a:ext cx="2995970"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Predictors,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variables,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input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variables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etc.</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2C7E159-62B4-0D45-B13B-B5F991D1AE7E}"/>
              </a:ext>
            </a:extLst>
          </p:cNvPr>
          <p:cNvSpPr txBox="1"/>
          <p:nvPr/>
        </p:nvSpPr>
        <p:spPr>
          <a:xfrm>
            <a:off x="9203872" y="5877357"/>
            <a:ext cx="2833912"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Predicted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outcome</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4" name="Donut 13">
            <a:extLst>
              <a:ext uri="{FF2B5EF4-FFF2-40B4-BE49-F238E27FC236}">
                <a16:creationId xmlns:a16="http://schemas.microsoft.com/office/drawing/2014/main" id="{1780E074-9EDF-C64B-9C29-5A4C42EF63A9}"/>
              </a:ext>
            </a:extLst>
          </p:cNvPr>
          <p:cNvSpPr/>
          <p:nvPr/>
        </p:nvSpPr>
        <p:spPr>
          <a:xfrm>
            <a:off x="4065814" y="1152434"/>
            <a:ext cx="1480458" cy="688757"/>
          </a:xfrm>
          <a:prstGeom prst="donut">
            <a:avLst>
              <a:gd name="adj" fmla="val 4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1C6E8E0-44EC-1E4A-9515-9F1BA4A69D64}"/>
              </a:ext>
            </a:extLst>
          </p:cNvPr>
          <p:cNvSpPr/>
          <p:nvPr/>
        </p:nvSpPr>
        <p:spPr>
          <a:xfrm>
            <a:off x="6351812" y="1152434"/>
            <a:ext cx="1480458" cy="688757"/>
          </a:xfrm>
          <a:prstGeom prst="donut">
            <a:avLst>
              <a:gd name="adj" fmla="val 4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0CB3C055-E5C5-0242-A9A9-6275D29EF778}"/>
              </a:ext>
            </a:extLst>
          </p:cNvPr>
          <p:cNvSpPr txBox="1"/>
          <p:nvPr/>
        </p:nvSpPr>
        <p:spPr>
          <a:xfrm>
            <a:off x="8694961" y="1095949"/>
            <a:ext cx="3505199" cy="120032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Parameters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transform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input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coefficients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regression</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9" name="Frame 18">
            <a:extLst>
              <a:ext uri="{FF2B5EF4-FFF2-40B4-BE49-F238E27FC236}">
                <a16:creationId xmlns:a16="http://schemas.microsoft.com/office/drawing/2014/main" id="{91E8A26D-A999-254D-A744-3DAE35A9B93E}"/>
              </a:ext>
            </a:extLst>
          </p:cNvPr>
          <p:cNvSpPr/>
          <p:nvPr/>
        </p:nvSpPr>
        <p:spPr>
          <a:xfrm>
            <a:off x="8587007" y="997599"/>
            <a:ext cx="3505199" cy="1484344"/>
          </a:xfrm>
          <a:prstGeom prst="frame">
            <a:avLst>
              <a:gd name="adj1" fmla="val 2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69CF8D4B-C5BB-1B40-B4CC-AD38FDE82F25}"/>
              </a:ext>
            </a:extLst>
          </p:cNvPr>
          <p:cNvSpPr>
            <a:spLocks noGrp="1"/>
          </p:cNvSpPr>
          <p:nvPr>
            <p:ph type="sldNum" sz="quarter" idx="12"/>
          </p:nvPr>
        </p:nvSpPr>
        <p:spPr/>
        <p:txBody>
          <a:bodyPr/>
          <a:lstStyle/>
          <a:p>
            <a:fld id="{C030C19D-3A8B-234D-8E95-F3C88DEE2627}" type="slidenum">
              <a:rPr lang="en-US" smtClean="0"/>
              <a:t>3</a:t>
            </a:fld>
            <a:endParaRPr lang="en-US"/>
          </a:p>
        </p:txBody>
      </p:sp>
    </p:spTree>
    <p:extLst>
      <p:ext uri="{BB962C8B-B14F-4D97-AF65-F5344CB8AC3E}">
        <p14:creationId xmlns:p14="http://schemas.microsoft.com/office/powerpoint/2010/main" val="2716701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7ED8-A270-3B4C-B9EF-89BD6B49FC3B}"/>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Two-step</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framework</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of</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NN</a:t>
            </a:r>
          </a:p>
        </p:txBody>
      </p:sp>
      <p:sp>
        <p:nvSpPr>
          <p:cNvPr id="3" name="Content Placeholder 2">
            <a:extLst>
              <a:ext uri="{FF2B5EF4-FFF2-40B4-BE49-F238E27FC236}">
                <a16:creationId xmlns:a16="http://schemas.microsoft.com/office/drawing/2014/main" id="{F49363D8-4B81-554B-AC07-D1FAE783D191}"/>
              </a:ext>
            </a:extLst>
          </p:cNvPr>
          <p:cNvSpPr>
            <a:spLocks noGrp="1"/>
          </p:cNvSpPr>
          <p:nvPr>
            <p:ph idx="1"/>
          </p:nvPr>
        </p:nvSpPr>
        <p:spPr>
          <a:xfrm>
            <a:off x="838200" y="2246540"/>
            <a:ext cx="10515600" cy="2833460"/>
          </a:xfrm>
        </p:spPr>
        <p:txBody>
          <a:bodyPr>
            <a:normAutofit/>
          </a:bodyPr>
          <a:lstStyle/>
          <a:p>
            <a:r>
              <a:rPr lang="en-US" altLang="zh-CN" sz="3200" dirty="0">
                <a:latin typeface="Times New Roman" panose="02020603050405020304" pitchFamily="18" charset="0"/>
                <a:cs typeface="Times New Roman" panose="02020603050405020304" pitchFamily="18" charset="0"/>
              </a:rPr>
              <a:t>Map input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layer</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sym typeface="Wingdings" pitchFamily="2" charset="2"/>
              </a:rPr>
              <a:t></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Output</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layer:</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Forward</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propagation</a:t>
            </a:r>
            <a:r>
              <a:rPr lang="zh-CN" altLang="en-US" sz="3200" dirty="0">
                <a:latin typeface="Times New Roman" panose="02020603050405020304" pitchFamily="18" charset="0"/>
                <a:cs typeface="Times New Roman" panose="02020603050405020304" pitchFamily="18" charset="0"/>
                <a:sym typeface="Wingdings" pitchFamily="2" charset="2"/>
              </a:rPr>
              <a:t> </a:t>
            </a:r>
            <a:endParaRPr lang="en-US" altLang="zh-CN" sz="3200" dirty="0">
              <a:latin typeface="Times New Roman" panose="02020603050405020304" pitchFamily="18" charset="0"/>
              <a:cs typeface="Times New Roman" panose="02020603050405020304" pitchFamily="18" charset="0"/>
              <a:sym typeface="Wingdings" pitchFamily="2" charset="2"/>
            </a:endParaRPr>
          </a:p>
          <a:p>
            <a:endParaRPr lang="en-US" altLang="zh-CN" sz="3200" dirty="0">
              <a:latin typeface="Times New Roman" panose="02020603050405020304" pitchFamily="18" charset="0"/>
              <a:cs typeface="Times New Roman" panose="02020603050405020304" pitchFamily="18" charset="0"/>
              <a:sym typeface="Wingdings" pitchFamily="2" charset="2"/>
            </a:endParaRPr>
          </a:p>
          <a:p>
            <a:endParaRPr lang="en-US" altLang="zh-CN" sz="3200" dirty="0">
              <a:latin typeface="Times New Roman" panose="02020603050405020304" pitchFamily="18" charset="0"/>
              <a:cs typeface="Times New Roman" panose="02020603050405020304" pitchFamily="18" charset="0"/>
              <a:sym typeface="Wingdings" pitchFamily="2" charset="2"/>
            </a:endParaRPr>
          </a:p>
          <a:p>
            <a:r>
              <a:rPr lang="en-US" altLang="zh-CN" sz="3200" dirty="0">
                <a:latin typeface="Times New Roman" panose="02020603050405020304" pitchFamily="18" charset="0"/>
                <a:cs typeface="Times New Roman" panose="02020603050405020304" pitchFamily="18" charset="0"/>
                <a:sym typeface="Wingdings" pitchFamily="2" charset="2"/>
              </a:rPr>
              <a:t>Update</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the</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weights:</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Backward</a:t>
            </a:r>
            <a:r>
              <a:rPr lang="zh-CN" altLang="en-US" sz="3200" dirty="0">
                <a:latin typeface="Times New Roman" panose="02020603050405020304" pitchFamily="18" charset="0"/>
                <a:cs typeface="Times New Roman" panose="02020603050405020304" pitchFamily="18" charset="0"/>
                <a:sym typeface="Wingdings" pitchFamily="2" charset="2"/>
              </a:rPr>
              <a:t> </a:t>
            </a:r>
            <a:r>
              <a:rPr lang="en-US" altLang="zh-CN" sz="3200" dirty="0">
                <a:latin typeface="Times New Roman" panose="02020603050405020304" pitchFamily="18" charset="0"/>
                <a:cs typeface="Times New Roman" panose="02020603050405020304" pitchFamily="18" charset="0"/>
                <a:sym typeface="Wingdings" pitchFamily="2" charset="2"/>
              </a:rPr>
              <a:t>propagation</a:t>
            </a:r>
            <a:r>
              <a:rPr lang="zh-CN" altLang="en-US" sz="3200" dirty="0">
                <a:latin typeface="Times New Roman" panose="02020603050405020304" pitchFamily="18" charset="0"/>
                <a:cs typeface="Times New Roman" panose="02020603050405020304" pitchFamily="18" charset="0"/>
                <a:sym typeface="Wingdings" pitchFamily="2" charset="2"/>
              </a:rPr>
              <a:t> </a:t>
            </a:r>
            <a:endParaRPr lang="en-US" altLang="zh-C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2A37372-3A8F-A840-8093-ACC992DC0AAD}"/>
              </a:ext>
            </a:extLst>
          </p:cNvPr>
          <p:cNvSpPr>
            <a:spLocks noGrp="1"/>
          </p:cNvSpPr>
          <p:nvPr>
            <p:ph type="sldNum" sz="quarter" idx="12"/>
          </p:nvPr>
        </p:nvSpPr>
        <p:spPr/>
        <p:txBody>
          <a:bodyPr/>
          <a:lstStyle/>
          <a:p>
            <a:fld id="{C030C19D-3A8B-234D-8E95-F3C88DEE2627}" type="slidenum">
              <a:rPr lang="en-US" smtClean="0"/>
              <a:t>4</a:t>
            </a:fld>
            <a:endParaRPr lang="en-US"/>
          </a:p>
        </p:txBody>
      </p:sp>
    </p:spTree>
    <p:extLst>
      <p:ext uri="{BB962C8B-B14F-4D97-AF65-F5344CB8AC3E}">
        <p14:creationId xmlns:p14="http://schemas.microsoft.com/office/powerpoint/2010/main" val="184359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0D55-0AE8-3947-A7C2-7F6168B8172B}"/>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Forward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propagation</a:t>
            </a:r>
            <a:r>
              <a:rPr lang="zh-CN" alt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A91D7C-D598-FC44-AAE4-B298C09F1247}"/>
                  </a:ext>
                </a:extLst>
              </p:cNvPr>
              <p:cNvSpPr>
                <a:spLocks noGrp="1"/>
              </p:cNvSpPr>
              <p:nvPr>
                <p:ph idx="1"/>
              </p:nvPr>
            </p:nvSpPr>
            <p:spPr>
              <a:xfrm>
                <a:off x="838200" y="1464959"/>
                <a:ext cx="10199914" cy="4870677"/>
              </a:xfrm>
            </p:spPr>
            <p:txBody>
              <a:bodyPr>
                <a:noAutofit/>
              </a:bodyPr>
              <a:lstStyle/>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r>
                        <a:rPr lang="en-US" b="0" i="0" smtClean="0">
                          <a:latin typeface="Cambria Math" panose="02040503050406030204" pitchFamily="18" charset="0"/>
                        </a:rPr>
                        <m:t> </m:t>
                      </m:r>
                    </m:oMath>
                  </m:oMathPara>
                </a14:m>
                <a:endParaRPr lang="en-US" altLang="zh-CN" dirty="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where</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rPr>
                      <m:t>𝜎</m:t>
                    </m:r>
                    <m:r>
                      <a:rPr lang="en-US" altLang="zh-CN" b="0"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Activation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rPr>
                      <m:t>𝑊</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Weights,</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rPr>
                      <m:t>𝑏</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Bias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a14:m>
                <a:r>
                  <a:rPr lang="en-US" i="1"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oMath>
                </a14:m>
                <a:r>
                  <a:rPr lang="en-US" i="1"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example:</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:4×3</m:t>
                    </m:r>
                    <m:r>
                      <a:rPr lang="zh-CN" altLang="en-US"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matrix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rPr>
                      <m:t>3</m:t>
                    </m:r>
                    <m:r>
                      <a:rPr lang="en-US" altLang="zh-CN" b="0" i="1" smtClean="0">
                        <a:latin typeface="Cambria Math" panose="02040503050406030204" pitchFamily="18" charset="0"/>
                      </a:rPr>
                      <m:t>×4</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matrix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altLang="zh-CN" b="0" i="0"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rPr>
                      <m:t>4</m:t>
                    </m:r>
                    <m:r>
                      <a:rPr lang="en-US" altLang="zh-CN" b="0" i="1" smtClean="0">
                        <a:latin typeface="Cambria Math" panose="02040503050406030204" pitchFamily="18" charset="0"/>
                      </a:rPr>
                      <m:t>×1</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matrix,</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altLang="zh-CN"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endParaRPr lang="en-US"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rPr>
                      <m:t>4×1</m:t>
                    </m:r>
                    <m:r>
                      <a:rPr lang="zh-CN" altLang="en-US"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matrix</a:t>
                </a:r>
                <a:r>
                  <a:rPr lang="zh-CN" alt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1A91D7C-D598-FC44-AAE4-B298C09F1247}"/>
                  </a:ext>
                </a:extLst>
              </p:cNvPr>
              <p:cNvSpPr>
                <a:spLocks noGrp="1" noRot="1" noChangeAspect="1" noMove="1" noResize="1" noEditPoints="1" noAdjustHandles="1" noChangeArrowheads="1" noChangeShapeType="1" noTextEdit="1"/>
              </p:cNvSpPr>
              <p:nvPr>
                <p:ph idx="1"/>
              </p:nvPr>
            </p:nvSpPr>
            <p:spPr>
              <a:xfrm>
                <a:off x="838200" y="1464959"/>
                <a:ext cx="10199914" cy="4870677"/>
              </a:xfrm>
              <a:blipFill>
                <a:blip r:embed="rId3"/>
                <a:stretch>
                  <a:fillRect l="-1119" b="-44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C108AC-560C-0C45-A062-CD7402F38E9C}"/>
              </a:ext>
            </a:extLst>
          </p:cNvPr>
          <p:cNvSpPr>
            <a:spLocks noGrp="1"/>
          </p:cNvSpPr>
          <p:nvPr>
            <p:ph type="sldNum" sz="quarter" idx="12"/>
          </p:nvPr>
        </p:nvSpPr>
        <p:spPr/>
        <p:txBody>
          <a:bodyPr/>
          <a:lstStyle/>
          <a:p>
            <a:fld id="{C030C19D-3A8B-234D-8E95-F3C88DEE2627}" type="slidenum">
              <a:rPr lang="en-US" smtClean="0"/>
              <a:t>5</a:t>
            </a:fld>
            <a:endParaRPr lang="en-US"/>
          </a:p>
        </p:txBody>
      </p:sp>
    </p:spTree>
    <p:extLst>
      <p:ext uri="{BB962C8B-B14F-4D97-AF65-F5344CB8AC3E}">
        <p14:creationId xmlns:p14="http://schemas.microsoft.com/office/powerpoint/2010/main" val="39509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ECF5EB-7F59-1D43-8A28-BDC7EB595DBD}"/>
                  </a:ext>
                </a:extLst>
              </p:cNvPr>
              <p:cNvSpPr>
                <a:spLocks noGrp="1"/>
              </p:cNvSpPr>
              <p:nvPr>
                <p:ph type="title"/>
              </p:nvPr>
            </p:nvSpPr>
            <p:spPr>
              <a:xfrm>
                <a:off x="685800" y="296975"/>
                <a:ext cx="10515600" cy="1325563"/>
              </a:xfrm>
            </p:spPr>
            <p:txBody>
              <a:bodyPr/>
              <a:lstStyle/>
              <a:p>
                <a:r>
                  <a:rPr lang="en-US" altLang="zh-CN" b="1" dirty="0">
                    <a:latin typeface="Times New Roman" panose="02020603050405020304" pitchFamily="18" charset="0"/>
                    <a:cs typeface="Times New Roman" panose="02020603050405020304" pitchFamily="18" charset="0"/>
                  </a:rPr>
                  <a:t>Activation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function </a:t>
                </a:r>
                <a14:m>
                  <m:oMath xmlns:m="http://schemas.openxmlformats.org/officeDocument/2006/math">
                    <m:r>
                      <a:rPr lang="en-US" i="1">
                        <a:latin typeface="Cambria Math" panose="02040503050406030204" pitchFamily="18" charset="0"/>
                      </a:rPr>
                      <m:t>𝜎</m:t>
                    </m:r>
                    <m:r>
                      <a:rPr lang="en-US" altLang="zh-CN" i="1">
                        <a:latin typeface="Cambria Math" panose="02040503050406030204" pitchFamily="18" charset="0"/>
                      </a:rPr>
                      <m:t>()</m:t>
                    </m:r>
                  </m:oMath>
                </a14:m>
                <a:r>
                  <a:rPr lang="zh-CN" alt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45ECF5EB-7F59-1D43-8A28-BDC7EB595DBD}"/>
                  </a:ext>
                </a:extLst>
              </p:cNvPr>
              <p:cNvSpPr>
                <a:spLocks noGrp="1" noRot="1" noChangeAspect="1" noMove="1" noResize="1" noEditPoints="1" noAdjustHandles="1" noChangeArrowheads="1" noChangeShapeType="1" noTextEdit="1"/>
              </p:cNvSpPr>
              <p:nvPr>
                <p:ph type="title"/>
              </p:nvPr>
            </p:nvSpPr>
            <p:spPr>
              <a:xfrm>
                <a:off x="685800" y="296975"/>
                <a:ext cx="10515600" cy="1325563"/>
              </a:xfrm>
              <a:blipFill>
                <a:blip r:embed="rId3"/>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761467-0D9E-0045-9CF3-327777B4B9A1}"/>
                  </a:ext>
                </a:extLst>
              </p:cNvPr>
              <p:cNvSpPr>
                <a:spLocks noGrp="1"/>
              </p:cNvSpPr>
              <p:nvPr>
                <p:ph idx="1"/>
              </p:nvPr>
            </p:nvSpPr>
            <p:spPr>
              <a:xfrm>
                <a:off x="882757" y="1446438"/>
                <a:ext cx="11036085" cy="4909912"/>
              </a:xfrm>
            </p:spPr>
            <p:txBody>
              <a:bodyPr>
                <a:normAutofit/>
              </a:bodyPr>
              <a:lstStyle/>
              <a:p>
                <a:pPr>
                  <a:lnSpc>
                    <a:spcPct val="100000"/>
                  </a:lnSpc>
                </a:pPr>
                <a:r>
                  <a:rPr lang="en-US" altLang="zh-CN" dirty="0">
                    <a:latin typeface="Times New Roman" panose="02020603050405020304" pitchFamily="18" charset="0"/>
                    <a:cs typeface="Times New Roman" panose="02020603050405020304" pitchFamily="18" charset="0"/>
                  </a:rPr>
                  <a:t>Purpose: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o introduce </a:t>
                </a:r>
                <a:r>
                  <a:rPr lang="en-US" b="1" i="1" dirty="0">
                    <a:latin typeface="Times New Roman" panose="02020603050405020304" pitchFamily="18" charset="0"/>
                    <a:cs typeface="Times New Roman" panose="02020603050405020304" pitchFamily="18" charset="0"/>
                  </a:rPr>
                  <a:t>non-linearity into the network</a:t>
                </a:r>
                <a:endParaRPr lang="en-US" altLang="zh-CN" dirty="0">
                  <a:latin typeface="Times New Roman" panose="02020603050405020304" pitchFamily="18" charset="0"/>
                  <a:cs typeface="Times New Roman" panose="02020603050405020304" pitchFamily="18" charset="0"/>
                </a:endParaRPr>
              </a:p>
              <a:p>
                <a:pPr>
                  <a:lnSpc>
                    <a:spcPct val="100000"/>
                  </a:lnSpc>
                </a:pPr>
                <a:r>
                  <a:rPr lang="en-US" altLang="zh-CN" dirty="0">
                    <a:latin typeface="Times New Roman" panose="02020603050405020304" pitchFamily="18" charset="0"/>
                    <a:cs typeface="Times New Roman" panose="02020603050405020304" pitchFamily="18" charset="0"/>
                  </a:rPr>
                  <a:t>Common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activation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functions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lnSpc>
                    <a:spcPct val="100000"/>
                  </a:lnSpc>
                </a:pPr>
                <a:r>
                  <a:rPr lang="en-US" altLang="zh-CN" sz="2800" dirty="0">
                    <a:latin typeface="Times New Roman" panose="02020603050405020304" pitchFamily="18" charset="0"/>
                    <a:cs typeface="Times New Roman" panose="02020603050405020304" pitchFamily="18" charset="0"/>
                  </a:rPr>
                  <a:t>Binary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step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function: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if</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smtClean="0">
                        <a:latin typeface="Cambria Math" panose="02040503050406030204" pitchFamily="18" charset="0"/>
                      </a:rPr>
                      <m:t>𝑥</m:t>
                    </m:r>
                    <m:r>
                      <a:rPr lang="en-US" altLang="zh-CN" sz="2800" b="0" i="1" smtClean="0">
                        <a:latin typeface="Cambria Math" panose="02040503050406030204" pitchFamily="18" charset="0"/>
                      </a:rPr>
                      <m:t>&gt;</m:t>
                    </m:r>
                    <m:r>
                      <a:rPr lang="en-US" altLang="zh-CN" sz="2800" b="0" i="1" smtClean="0">
                        <a:latin typeface="Cambria Math" panose="02040503050406030204" pitchFamily="18" charset="0"/>
                      </a:rPr>
                      <m:t>𝑎</m:t>
                    </m:r>
                  </m:oMath>
                </a14:m>
                <a:r>
                  <a:rPr lang="en-US" altLang="zh-CN" sz="2800" b="0" dirty="0">
                    <a:latin typeface="Times New Roman" panose="02020603050405020304" pitchFamily="18" charset="0"/>
                    <a:cs typeface="Times New Roman" panose="02020603050405020304" pitchFamily="18" charset="0"/>
                  </a:rPr>
                  <a:t>;</a:t>
                </a:r>
                <a:r>
                  <a:rPr lang="zh-CN" altLang="en-US" sz="2800" b="0" dirty="0">
                    <a:latin typeface="Times New Roman" panose="02020603050405020304" pitchFamily="18" charset="0"/>
                    <a:cs typeface="Times New Roman" panose="02020603050405020304" pitchFamily="18" charset="0"/>
                  </a:rPr>
                  <a:t> </a:t>
                </a:r>
                <a:r>
                  <a:rPr lang="en-US" altLang="zh-CN" sz="2800" b="0" dirty="0">
                    <a:latin typeface="Times New Roman" panose="02020603050405020304" pitchFamily="18" charset="0"/>
                    <a:cs typeface="Times New Roman" panose="02020603050405020304" pitchFamily="18" charset="0"/>
                  </a:rPr>
                  <a:t>0</a:t>
                </a:r>
                <a:r>
                  <a:rPr lang="zh-CN" altLang="en-US" sz="2800" b="0" dirty="0">
                    <a:latin typeface="Times New Roman" panose="02020603050405020304" pitchFamily="18" charset="0"/>
                    <a:cs typeface="Times New Roman" panose="02020603050405020304" pitchFamily="18" charset="0"/>
                  </a:rPr>
                  <a:t> </a:t>
                </a:r>
                <a:r>
                  <a:rPr lang="en-US" altLang="zh-CN" sz="2800" b="0" dirty="0">
                    <a:latin typeface="Times New Roman" panose="02020603050405020304" pitchFamily="18" charset="0"/>
                    <a:cs typeface="Times New Roman" panose="02020603050405020304" pitchFamily="18" charset="0"/>
                  </a:rPr>
                  <a:t>if</a:t>
                </a:r>
                <a:r>
                  <a:rPr lang="zh-CN" altLang="en-US" sz="2800" b="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m:t>
                    </m:r>
                  </m:oMath>
                </a14:m>
                <a:r>
                  <a:rPr lang="en-US" altLang="zh-CN" sz="2800" dirty="0">
                    <a:latin typeface="Times New Roman" panose="02020603050405020304" pitchFamily="18" charset="0"/>
                    <a:cs typeface="Times New Roman" panose="02020603050405020304" pitchFamily="18" charset="0"/>
                    <a:sym typeface="Wingdings" pitchFamily="2" charset="2"/>
                  </a:rPr>
                  <a:t></a:t>
                </a:r>
                <a:r>
                  <a:rPr lang="zh-CN" altLang="en-US" sz="2800" dirty="0">
                    <a:latin typeface="Times New Roman" panose="02020603050405020304" pitchFamily="18" charset="0"/>
                    <a:cs typeface="Times New Roman" panose="02020603050405020304" pitchFamily="18" charset="0"/>
                    <a:sym typeface="Wingdings" pitchFamily="2" charset="2"/>
                  </a:rPr>
                  <a:t> </a:t>
                </a:r>
                <a:r>
                  <a:rPr lang="en-US" altLang="zh-CN" sz="2800" dirty="0">
                    <a:latin typeface="Times New Roman" panose="02020603050405020304" pitchFamily="18" charset="0"/>
                    <a:cs typeface="Times New Roman" panose="02020603050405020304" pitchFamily="18" charset="0"/>
                    <a:sym typeface="Wingdings" pitchFamily="2" charset="2"/>
                  </a:rPr>
                  <a:t>not</a:t>
                </a:r>
                <a:r>
                  <a:rPr lang="zh-CN" altLang="en-US" sz="2800" dirty="0">
                    <a:latin typeface="Times New Roman" panose="02020603050405020304" pitchFamily="18" charset="0"/>
                    <a:cs typeface="Times New Roman" panose="02020603050405020304" pitchFamily="18" charset="0"/>
                    <a:sym typeface="Wingdings" pitchFamily="2" charset="2"/>
                  </a:rPr>
                  <a:t> </a:t>
                </a:r>
                <a:r>
                  <a:rPr lang="en-US" altLang="zh-CN" sz="2800" dirty="0">
                    <a:latin typeface="Times New Roman" panose="02020603050405020304" pitchFamily="18" charset="0"/>
                    <a:cs typeface="Times New Roman" panose="02020603050405020304" pitchFamily="18" charset="0"/>
                    <a:sym typeface="Wingdings" pitchFamily="2" charset="2"/>
                  </a:rPr>
                  <a:t>recommended</a:t>
                </a:r>
                <a:r>
                  <a:rPr lang="zh-CN" altLang="en-US" sz="2800" dirty="0">
                    <a:latin typeface="Times New Roman" panose="02020603050405020304" pitchFamily="18" charset="0"/>
                    <a:cs typeface="Times New Roman" panose="02020603050405020304" pitchFamily="18" charset="0"/>
                    <a:sym typeface="Wingdings" pitchFamily="2" charset="2"/>
                  </a:rPr>
                  <a:t> </a:t>
                </a:r>
                <a:endParaRPr lang="en-US" altLang="zh-CN" sz="2800" b="0" dirty="0">
                  <a:latin typeface="Times New Roman" panose="02020603050405020304" pitchFamily="18" charset="0"/>
                  <a:cs typeface="Times New Roman" panose="02020603050405020304" pitchFamily="18" charset="0"/>
                </a:endParaRPr>
              </a:p>
              <a:p>
                <a:pPr lvl="1">
                  <a:lnSpc>
                    <a:spcPct val="100000"/>
                  </a:lnSpc>
                </a:pPr>
                <a:r>
                  <a:rPr lang="en-US" altLang="zh-CN" sz="2800" dirty="0">
                    <a:latin typeface="Times New Roman" panose="02020603050405020304" pitchFamily="18" charset="0"/>
                    <a:cs typeface="Times New Roman" panose="02020603050405020304" pitchFamily="18" charset="0"/>
                  </a:rPr>
                  <a:t>Linear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activation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function:</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dirty="0" smtClean="0">
                        <a:latin typeface="Cambria Math" panose="02040503050406030204" pitchFamily="18" charset="0"/>
                      </a:rPr>
                      <m:t>𝑎</m:t>
                    </m:r>
                    <m:r>
                      <a:rPr lang="en-US" altLang="zh-CN" sz="2800" i="1" dirty="0">
                        <a:latin typeface="Cambria Math" panose="02040503050406030204" pitchFamily="18" charset="0"/>
                      </a:rPr>
                      <m:t>𝑥</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sym typeface="Wingdings" pitchFamily="2" charset="2"/>
                  </a:rPr>
                  <a:t></a:t>
                </a:r>
                <a:r>
                  <a:rPr lang="zh-CN" altLang="en-US" sz="2800" dirty="0">
                    <a:latin typeface="Times New Roman" panose="02020603050405020304" pitchFamily="18" charset="0"/>
                    <a:cs typeface="Times New Roman" panose="02020603050405020304" pitchFamily="18" charset="0"/>
                    <a:sym typeface="Wingdings" pitchFamily="2" charset="2"/>
                  </a:rPr>
                  <a:t> </a:t>
                </a:r>
                <a:r>
                  <a:rPr lang="en-US" altLang="zh-CN" sz="2800" dirty="0">
                    <a:latin typeface="Times New Roman" panose="02020603050405020304" pitchFamily="18" charset="0"/>
                    <a:cs typeface="Times New Roman" panose="02020603050405020304" pitchFamily="18" charset="0"/>
                    <a:sym typeface="Wingdings" pitchFamily="2" charset="2"/>
                  </a:rPr>
                  <a:t>not</a:t>
                </a:r>
                <a:r>
                  <a:rPr lang="zh-CN" altLang="en-US" sz="2800" dirty="0">
                    <a:latin typeface="Times New Roman" panose="02020603050405020304" pitchFamily="18" charset="0"/>
                    <a:cs typeface="Times New Roman" panose="02020603050405020304" pitchFamily="18" charset="0"/>
                    <a:sym typeface="Wingdings" pitchFamily="2" charset="2"/>
                  </a:rPr>
                  <a:t> </a:t>
                </a:r>
                <a:r>
                  <a:rPr lang="en-US" altLang="zh-CN" sz="2800" dirty="0">
                    <a:latin typeface="Times New Roman" panose="02020603050405020304" pitchFamily="18" charset="0"/>
                    <a:cs typeface="Times New Roman" panose="02020603050405020304" pitchFamily="18" charset="0"/>
                    <a:sym typeface="Wingdings" pitchFamily="2" charset="2"/>
                  </a:rPr>
                  <a:t>recommended</a:t>
                </a:r>
                <a:r>
                  <a:rPr lang="zh-CN" altLang="en-US" sz="2800" dirty="0">
                    <a:latin typeface="Times New Roman" panose="02020603050405020304" pitchFamily="18" charset="0"/>
                    <a:cs typeface="Times New Roman" panose="02020603050405020304" pitchFamily="18" charset="0"/>
                    <a:sym typeface="Wingdings" pitchFamily="2" charset="2"/>
                  </a:rPr>
                  <a:t> </a:t>
                </a:r>
                <a:endParaRPr lang="en-US" altLang="zh-CN" sz="2800" dirty="0">
                  <a:latin typeface="Times New Roman" panose="02020603050405020304" pitchFamily="18" charset="0"/>
                  <a:cs typeface="Times New Roman" panose="02020603050405020304" pitchFamily="18" charset="0"/>
                </a:endParaRPr>
              </a:p>
              <a:p>
                <a:pPr lvl="1">
                  <a:lnSpc>
                    <a:spcPct val="100000"/>
                  </a:lnSpc>
                </a:pPr>
                <a:r>
                  <a:rPr lang="en-US" altLang="zh-CN" sz="2800" dirty="0">
                    <a:latin typeface="Times New Roman" panose="02020603050405020304" pitchFamily="18" charset="0"/>
                    <a:cs typeface="Times New Roman" panose="02020603050405020304" pitchFamily="18" charset="0"/>
                  </a:rPr>
                  <a:t>Non-linear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activation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function</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lvl="2">
                  <a:lnSpc>
                    <a:spcPct val="100000"/>
                  </a:lnSpc>
                </a:pPr>
                <a:r>
                  <a:rPr lang="en-US" altLang="zh-CN" sz="2800" dirty="0">
                    <a:latin typeface="Times New Roman" panose="02020603050405020304" pitchFamily="18" charset="0"/>
                    <a:cs typeface="Times New Roman" panose="02020603050405020304" pitchFamily="18" charset="0"/>
                  </a:rPr>
                  <a:t>Sigmoid:</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r>
                              <a:rPr lang="en-US" sz="2800" i="1">
                                <a:latin typeface="Cambria Math" panose="02040503050406030204" pitchFamily="18" charset="0"/>
                              </a:rPr>
                              <m:t>𝑥</m:t>
                            </m:r>
                          </m:sup>
                        </m:sSup>
                      </m:den>
                    </m:f>
                  </m:oMath>
                </a14:m>
                <a:r>
                  <a:rPr lang="en-US" altLang="zh-CN" sz="2800" dirty="0">
                    <a:latin typeface="Times New Roman" panose="02020603050405020304" pitchFamily="18" charset="0"/>
                    <a:cs typeface="Times New Roman" panose="02020603050405020304" pitchFamily="18" charset="0"/>
                  </a:rPr>
                  <a:t>; Softmax:</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80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sz="2800" i="1">
                                    <a:latin typeface="Cambria Math" panose="02040503050406030204" pitchFamily="18" charset="0"/>
                                  </a:rPr>
                                  <m:t>𝑥</m:t>
                                </m:r>
                              </m:e>
                              <m:sub>
                                <m:r>
                                  <a:rPr lang="en-US" altLang="zh-CN" sz="2800" b="0" i="1" smtClean="0">
                                    <a:latin typeface="Cambria Math" panose="02040503050406030204" pitchFamily="18" charset="0"/>
                                  </a:rPr>
                                  <m:t>𝑗</m:t>
                                </m:r>
                              </m:sub>
                            </m:sSub>
                          </m:sup>
                        </m:sSup>
                      </m:num>
                      <m:den>
                        <m:nary>
                          <m:naryPr>
                            <m:chr m:val="∑"/>
                            <m:supHide m:val="on"/>
                            <m:ctrlPr>
                              <a:rPr lang="en-US" sz="2800" i="1">
                                <a:latin typeface="Cambria Math" panose="02040503050406030204" pitchFamily="18" charset="0"/>
                              </a:rPr>
                            </m:ctrlPr>
                          </m:naryPr>
                          <m:sub>
                            <m:r>
                              <m:rPr>
                                <m:brk m:alnAt="7"/>
                              </m:rPr>
                              <a:rPr lang="en-US" altLang="zh-CN" sz="2800" b="0" i="1" smtClean="0">
                                <a:latin typeface="Cambria Math" panose="02040503050406030204" pitchFamily="18" charset="0"/>
                              </a:rPr>
                              <m:t>𝑗</m:t>
                            </m:r>
                          </m:sub>
                          <m:sup/>
                          <m:e>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sz="2800" i="1">
                                        <a:latin typeface="Cambria Math" panose="02040503050406030204" pitchFamily="18" charset="0"/>
                                      </a:rPr>
                                      <m:t>𝑥</m:t>
                                    </m:r>
                                  </m:e>
                                  <m:sub>
                                    <m:r>
                                      <a:rPr lang="en-US" altLang="zh-CN" sz="2800" b="0" i="1" smtClean="0">
                                        <a:latin typeface="Cambria Math" panose="02040503050406030204" pitchFamily="18" charset="0"/>
                                      </a:rPr>
                                      <m:t>𝑗</m:t>
                                    </m:r>
                                  </m:sub>
                                </m:sSub>
                              </m:sup>
                            </m:sSup>
                          </m:e>
                        </m:nary>
                      </m:den>
                    </m:f>
                  </m:oMath>
                </a14:m>
                <a:r>
                  <a:rPr lang="en-US" altLang="zh-CN" sz="2800" dirty="0">
                    <a:latin typeface="Times New Roman" panose="02020603050405020304" pitchFamily="18" charset="0"/>
                    <a:cs typeface="Times New Roman" panose="02020603050405020304" pitchFamily="18" charset="0"/>
                  </a:rPr>
                  <a:t>; Tanh:</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2800" i="1" dirty="0" smtClean="0">
                        <a:latin typeface="Cambria Math" panose="02040503050406030204" pitchFamily="18" charset="0"/>
                      </a:rPr>
                      <m:t>tanh</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ReLU</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800">
                        <a:latin typeface="Cambria Math" panose="02040503050406030204" pitchFamily="18" charset="0"/>
                      </a:rPr>
                      <m:t>max</m:t>
                    </m:r>
                    <m:r>
                      <a:rPr lang="zh-CN" altLang="en-US" sz="2800" b="0" i="1" smtClean="0">
                        <a:latin typeface="Cambria Math" panose="02040503050406030204" pitchFamily="18" charset="0"/>
                      </a:rPr>
                      <m:t> </m:t>
                    </m:r>
                    <m:r>
                      <a:rPr lang="en-US" sz="2800" i="1">
                        <a:latin typeface="Cambria Math" panose="02040503050406030204" pitchFamily="18" charset="0"/>
                      </a:rPr>
                      <m:t>(0,</m:t>
                    </m:r>
                    <m:r>
                      <a:rPr lang="en-US" sz="2800" i="1">
                        <a:latin typeface="Cambria Math" panose="02040503050406030204" pitchFamily="18" charset="0"/>
                      </a:rPr>
                      <m:t>𝑥</m:t>
                    </m:r>
                    <m:r>
                      <a:rPr lang="en-US" sz="2800" i="1">
                        <a:latin typeface="Cambria Math" panose="02040503050406030204" pitchFamily="18" charset="0"/>
                      </a:rPr>
                      <m:t>)</m:t>
                    </m:r>
                  </m:oMath>
                </a14:m>
                <a:r>
                  <a:rPr lang="en-US" altLang="zh-CN" sz="2800" dirty="0">
                    <a:latin typeface="Times New Roman" panose="02020603050405020304" pitchFamily="18" charset="0"/>
                    <a:cs typeface="Times New Roman" panose="02020603050405020304" pitchFamily="18" charset="0"/>
                  </a:rPr>
                  <a:t>; Leaky</a:t>
                </a:r>
                <a:r>
                  <a:rPr lang="zh-CN" altLang="en-US"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ReLU</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smtClean="0">
                        <a:latin typeface="Cambria Math" panose="02040503050406030204" pitchFamily="18" charset="0"/>
                      </a:rPr>
                      <m:t>𝑥</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if</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smtClean="0">
                        <a:latin typeface="Cambria Math" panose="02040503050406030204" pitchFamily="18" charset="0"/>
                      </a:rPr>
                      <m:t>𝑥</m:t>
                    </m:r>
                    <m:r>
                      <a:rPr lang="en-US" altLang="zh-CN" sz="2800" b="0" i="1" smtClean="0">
                        <a:latin typeface="Cambria Math" panose="02040503050406030204" pitchFamily="18" charset="0"/>
                      </a:rPr>
                      <m:t>&gt;0</m:t>
                    </m:r>
                  </m:oMath>
                </a14:m>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rPr>
                      <m:t>0.01</m:t>
                    </m:r>
                    <m:r>
                      <a:rPr lang="en-US" altLang="zh-CN" sz="2800" b="0" i="1" smtClean="0">
                        <a:latin typeface="Cambria Math" panose="02040503050406030204" pitchFamily="18" charset="0"/>
                      </a:rPr>
                      <m:t>𝑥</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otherwise</a:t>
                </a:r>
                <a:r>
                  <a:rPr lang="zh-CN" altLang="en-US"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2761467-0D9E-0045-9CF3-327777B4B9A1}"/>
                  </a:ext>
                </a:extLst>
              </p:cNvPr>
              <p:cNvSpPr>
                <a:spLocks noGrp="1" noRot="1" noChangeAspect="1" noMove="1" noResize="1" noEditPoints="1" noAdjustHandles="1" noChangeArrowheads="1" noChangeShapeType="1" noTextEdit="1"/>
              </p:cNvSpPr>
              <p:nvPr>
                <p:ph idx="1"/>
              </p:nvPr>
            </p:nvSpPr>
            <p:spPr>
              <a:xfrm>
                <a:off x="882757" y="1446438"/>
                <a:ext cx="11036085" cy="4909912"/>
              </a:xfrm>
              <a:blipFill>
                <a:blip r:embed="rId4"/>
                <a:stretch>
                  <a:fillRect l="-1036" t="-1289"/>
                </a:stretch>
              </a:blipFill>
            </p:spPr>
            <p:txBody>
              <a:bodyPr/>
              <a:lstStyle/>
              <a:p>
                <a:r>
                  <a:rPr lang="en-US">
                    <a:noFill/>
                  </a:rPr>
                  <a:t> </a:t>
                </a:r>
              </a:p>
            </p:txBody>
          </p:sp>
        </mc:Fallback>
      </mc:AlternateContent>
      <p:sp>
        <p:nvSpPr>
          <p:cNvPr id="4" name="AutoShape 2" descr="{\displaystyle f(x)={\begin{cases}x&amp;{\text{if }}x&gt;0,\\0.01x&amp;{\text{otherwise}}.\end{cases}}}">
            <a:extLst>
              <a:ext uri="{FF2B5EF4-FFF2-40B4-BE49-F238E27FC236}">
                <a16:creationId xmlns:a16="http://schemas.microsoft.com/office/drawing/2014/main" id="{55D6951D-8D2E-544B-8491-B65DEE0373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f(x)={\begin{cases}x&amp;{\text{if }}x&gt;0,\\0.01x&amp;{\text{otherwise}}.\end{cases}}}">
            <a:extLst>
              <a:ext uri="{FF2B5EF4-FFF2-40B4-BE49-F238E27FC236}">
                <a16:creationId xmlns:a16="http://schemas.microsoft.com/office/drawing/2014/main" id="{6F446CFF-545C-EF4E-ACB1-17F12F5418A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a:extLst>
              <a:ext uri="{FF2B5EF4-FFF2-40B4-BE49-F238E27FC236}">
                <a16:creationId xmlns:a16="http://schemas.microsoft.com/office/drawing/2014/main" id="{614EADAC-A29A-C747-8691-B10DB28B1A0C}"/>
              </a:ext>
            </a:extLst>
          </p:cNvPr>
          <p:cNvSpPr>
            <a:spLocks noGrp="1"/>
          </p:cNvSpPr>
          <p:nvPr>
            <p:ph type="sldNum" sz="quarter" idx="12"/>
          </p:nvPr>
        </p:nvSpPr>
        <p:spPr/>
        <p:txBody>
          <a:bodyPr/>
          <a:lstStyle/>
          <a:p>
            <a:fld id="{C030C19D-3A8B-234D-8E95-F3C88DEE2627}" type="slidenum">
              <a:rPr lang="en-US" smtClean="0"/>
              <a:t>6</a:t>
            </a:fld>
            <a:endParaRPr lang="en-US"/>
          </a:p>
        </p:txBody>
      </p:sp>
    </p:spTree>
    <p:extLst>
      <p:ext uri="{BB962C8B-B14F-4D97-AF65-F5344CB8AC3E}">
        <p14:creationId xmlns:p14="http://schemas.microsoft.com/office/powerpoint/2010/main" val="268099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5927-8E17-DF42-84A3-5506F51A7A6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Loss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397331-5975-4F49-BB96-549AC4613033}"/>
                  </a:ext>
                </a:extLst>
              </p:cNvPr>
              <p:cNvSpPr>
                <a:spLocks noGrp="1"/>
              </p:cNvSpPr>
              <p:nvPr>
                <p:ph idx="1"/>
              </p:nvPr>
            </p:nvSpPr>
            <p:spPr>
              <a:xfrm>
                <a:off x="838200" y="1683205"/>
                <a:ext cx="10515600" cy="4351338"/>
              </a:xfrm>
            </p:spPr>
            <p:txBody>
              <a:bodyPr/>
              <a:lstStyle/>
              <a:p>
                <a:r>
                  <a:rPr lang="en-US" dirty="0">
                    <a:latin typeface="Times New Roman" panose="02020603050405020304" pitchFamily="18" charset="0"/>
                    <a:cs typeface="Times New Roman" panose="02020603050405020304" pitchFamily="18" charset="0"/>
                  </a:rPr>
                  <a:t>Definition: The difference between estimated and true outcome.  </a:t>
                </a:r>
              </a:p>
              <a:p>
                <a:r>
                  <a:rPr lang="en-US" dirty="0">
                    <a:latin typeface="Times New Roman" panose="02020603050405020304" pitchFamily="18" charset="0"/>
                    <a:cs typeface="Times New Roman" panose="02020603050405020304" pitchFamily="18" charset="0"/>
                  </a:rPr>
                  <a:t>Aim of the algorithms for prediction: To minimize the loss function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Common loss function </a:t>
                </a:r>
              </a:p>
              <a:p>
                <a:r>
                  <a:rPr lang="en-US" dirty="0">
                    <a:latin typeface="Times New Roman" panose="02020603050405020304" pitchFamily="18" charset="0"/>
                    <a:cs typeface="Times New Roman" panose="02020603050405020304" pitchFamily="18" charset="0"/>
                  </a:rPr>
                  <a:t>Sum of square error: </a:t>
                </a:r>
                <a14:m>
                  <m:oMath xmlns:m="http://schemas.openxmlformats.org/officeDocument/2006/math">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Mean of square error: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Cross-entropy: </a:t>
                </a:r>
                <a14:m>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𝑦𝑙𝑜𝑔</m:t>
                        </m:r>
                        <m:r>
                          <a:rPr lang="en-US" i="1">
                            <a:latin typeface="Cambria Math" panose="02040503050406030204" pitchFamily="18" charset="0"/>
                          </a:rPr>
                          <m:t>(</m:t>
                        </m:r>
                      </m:e>
                    </m:nary>
                    <m:r>
                      <a:rPr lang="en-US" i="1">
                        <a:latin typeface="Cambria Math" panose="02040503050406030204" pitchFamily="18" charset="0"/>
                      </a:rPr>
                      <m:t>1</m:t>
                    </m:r>
                    <m:r>
                      <a:rPr lang="en-US" i="1">
                        <a:latin typeface="Cambria Math" panose="02040503050406030204" pitchFamily="18" charset="0"/>
                      </a:rPr>
                      <m:t>𝑒</m:t>
                    </m:r>
                    <m:r>
                      <a:rPr lang="en-US" i="1">
                        <a:latin typeface="Cambria Math" panose="02040503050406030204" pitchFamily="18" charset="0"/>
                      </a:rPr>
                      <m:t>15+</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*adding </a:t>
                </a:r>
                <a14:m>
                  <m:oMath xmlns:m="http://schemas.openxmlformats.org/officeDocument/2006/math">
                    <m:r>
                      <a:rPr lang="en-US" sz="2800" i="1">
                        <a:latin typeface="Cambria Math" panose="02040503050406030204" pitchFamily="18" charset="0"/>
                      </a:rPr>
                      <m:t>1</m:t>
                    </m:r>
                    <m:r>
                      <a:rPr lang="en-US" sz="2800" i="1">
                        <a:latin typeface="Cambria Math" panose="02040503050406030204" pitchFamily="18" charset="0"/>
                      </a:rPr>
                      <m:t>𝑒</m:t>
                    </m:r>
                    <m:r>
                      <a:rPr lang="en-US" sz="2800" i="1">
                        <a:latin typeface="Cambria Math" panose="02040503050406030204" pitchFamily="18" charset="0"/>
                      </a:rPr>
                      <m:t>15</m:t>
                    </m:r>
                  </m:oMath>
                </a14:m>
                <a:r>
                  <a:rPr lang="en-US" sz="2800" dirty="0">
                    <a:latin typeface="Times New Roman" panose="02020603050405020304" pitchFamily="18" charset="0"/>
                    <a:cs typeface="Times New Roman" panose="02020603050405020304" pitchFamily="18" charset="0"/>
                  </a:rPr>
                  <a:t> to avoid calculating the log of 0.0 </a:t>
                </a:r>
              </a:p>
              <a:p>
                <a:endParaRPr lang="en-US" dirty="0"/>
              </a:p>
            </p:txBody>
          </p:sp>
        </mc:Choice>
        <mc:Fallback xmlns="">
          <p:sp>
            <p:nvSpPr>
              <p:cNvPr id="3" name="Content Placeholder 2">
                <a:extLst>
                  <a:ext uri="{FF2B5EF4-FFF2-40B4-BE49-F238E27FC236}">
                    <a16:creationId xmlns:a16="http://schemas.microsoft.com/office/drawing/2014/main" id="{D2397331-5975-4F49-BB96-549AC4613033}"/>
                  </a:ext>
                </a:extLst>
              </p:cNvPr>
              <p:cNvSpPr>
                <a:spLocks noGrp="1" noRot="1" noChangeAspect="1" noMove="1" noResize="1" noEditPoints="1" noAdjustHandles="1" noChangeArrowheads="1" noChangeShapeType="1" noTextEdit="1"/>
              </p:cNvSpPr>
              <p:nvPr>
                <p:ph idx="1"/>
              </p:nvPr>
            </p:nvSpPr>
            <p:spPr>
              <a:xfrm>
                <a:off x="838200" y="1683205"/>
                <a:ext cx="10515600" cy="4351338"/>
              </a:xfrm>
              <a:blipFill>
                <a:blip r:embed="rId3"/>
                <a:stretch>
                  <a:fillRect l="-1086" t="-2332" b="-903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A60DD9-EC59-D043-B5DD-807BCC6DF574}"/>
              </a:ext>
            </a:extLst>
          </p:cNvPr>
          <p:cNvSpPr>
            <a:spLocks noGrp="1"/>
          </p:cNvSpPr>
          <p:nvPr>
            <p:ph type="sldNum" sz="quarter" idx="12"/>
          </p:nvPr>
        </p:nvSpPr>
        <p:spPr/>
        <p:txBody>
          <a:bodyPr/>
          <a:lstStyle/>
          <a:p>
            <a:fld id="{C030C19D-3A8B-234D-8E95-F3C88DEE2627}" type="slidenum">
              <a:rPr lang="en-US" smtClean="0"/>
              <a:t>7</a:t>
            </a:fld>
            <a:endParaRPr lang="en-US"/>
          </a:p>
        </p:txBody>
      </p:sp>
    </p:spTree>
    <p:extLst>
      <p:ext uri="{BB962C8B-B14F-4D97-AF65-F5344CB8AC3E}">
        <p14:creationId xmlns:p14="http://schemas.microsoft.com/office/powerpoint/2010/main" val="398351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4C7-CA4A-034B-924C-4342E63B59D7}"/>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Backward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propagation</a:t>
            </a:r>
            <a:r>
              <a:rPr lang="zh-CN" alt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981CBE-9BEC-5E44-AEA4-ED34890E07A1}"/>
                  </a:ext>
                </a:extLst>
              </p:cNvPr>
              <p:cNvSpPr>
                <a:spLocks noGrp="1"/>
              </p:cNvSpPr>
              <p:nvPr>
                <p:ph idx="1"/>
              </p:nvPr>
            </p:nvSpPr>
            <p:spPr>
              <a:xfrm>
                <a:off x="838200" y="1690688"/>
                <a:ext cx="10515600" cy="4351338"/>
              </a:xfrm>
            </p:spPr>
            <p:txBody>
              <a:bodyPr>
                <a:normAutofit/>
              </a:bodyPr>
              <a:lstStyle/>
              <a:p>
                <a:r>
                  <a:rPr lang="en-US" dirty="0">
                    <a:latin typeface="Times New Roman" panose="02020603050405020304" pitchFamily="18" charset="0"/>
                    <a:cs typeface="Times New Roman" panose="02020603050405020304" pitchFamily="18" charset="0"/>
                  </a:rPr>
                  <a:t>Update the weights and biases using the loss function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taking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derivation: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𝐿𝑜𝑠𝑠</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𝑊</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𝐿𝑜𝑠𝑠</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num>
                        <m:den>
                          <m:r>
                            <a:rPr lang="en-US" i="1">
                              <a:latin typeface="Cambria Math" panose="02040503050406030204" pitchFamily="18" charset="0"/>
                            </a:rPr>
                            <m:t>𝜕</m:t>
                          </m:r>
                          <m:r>
                            <a:rPr lang="en-US" i="1">
                              <a:latin typeface="Cambria Math" panose="02040503050406030204" pitchFamily="18" charset="0"/>
                            </a:rPr>
                            <m:t>𝑧</m:t>
                          </m:r>
                        </m:den>
                      </m:f>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𝑧</m:t>
                          </m:r>
                        </m:num>
                        <m:den>
                          <m:r>
                            <a:rPr lang="en-US" i="1">
                              <a:latin typeface="Cambria Math" panose="02040503050406030204" pitchFamily="18" charset="0"/>
                            </a:rPr>
                            <m:t>𝜕</m:t>
                          </m:r>
                          <m:r>
                            <a:rPr lang="en-US" i="1">
                              <a:latin typeface="Cambria Math" panose="02040503050406030204" pitchFamily="18" charset="0"/>
                            </a:rPr>
                            <m:t>𝑊</m:t>
                          </m:r>
                        </m:den>
                      </m:f>
                    </m:oMath>
                  </m:oMathPara>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To update: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𝐿𝑜𝑠𝑠</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den>
                      </m:f>
                    </m:oMath>
                  </m:oMathPara>
                </a14:m>
                <a:endParaRPr lang="en-US" i="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𝐿𝑜𝑠𝑠</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oMath>
                  </m:oMathPara>
                </a14:m>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F0981CBE-9BEC-5E44-AEA4-ED34890E07A1}"/>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31FA757-9267-CB4A-9321-82D380292B2F}"/>
              </a:ext>
            </a:extLst>
          </p:cNvPr>
          <p:cNvSpPr>
            <a:spLocks noGrp="1"/>
          </p:cNvSpPr>
          <p:nvPr>
            <p:ph type="sldNum" sz="quarter" idx="12"/>
          </p:nvPr>
        </p:nvSpPr>
        <p:spPr/>
        <p:txBody>
          <a:bodyPr/>
          <a:lstStyle/>
          <a:p>
            <a:fld id="{C030C19D-3A8B-234D-8E95-F3C88DEE2627}" type="slidenum">
              <a:rPr lang="en-US" smtClean="0"/>
              <a:t>8</a:t>
            </a:fld>
            <a:endParaRPr lang="en-US"/>
          </a:p>
        </p:txBody>
      </p:sp>
    </p:spTree>
    <p:extLst>
      <p:ext uri="{BB962C8B-B14F-4D97-AF65-F5344CB8AC3E}">
        <p14:creationId xmlns:p14="http://schemas.microsoft.com/office/powerpoint/2010/main" val="85462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0C085A1-0363-AF44-91EE-896FFFD1848E}"/>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Backward</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propagation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𝟐</m:t>
                        </m:r>
                      </m:sub>
                    </m:sSub>
                  </m:oMath>
                </a14:m>
                <a:r>
                  <a:rPr lang="en-US" b="1" dirty="0">
                    <a:latin typeface="Times New Roman" panose="02020603050405020304" pitchFamily="18" charset="0"/>
                    <a:cs typeface="Times New Roman" panose="02020603050405020304" pitchFamily="18" charset="0"/>
                  </a:rPr>
                  <a:t> (Extra slide)</a:t>
                </a:r>
              </a:p>
            </p:txBody>
          </p:sp>
        </mc:Choice>
        <mc:Fallback xmlns="">
          <p:sp>
            <p:nvSpPr>
              <p:cNvPr id="2" name="Title 1">
                <a:extLst>
                  <a:ext uri="{FF2B5EF4-FFF2-40B4-BE49-F238E27FC236}">
                    <a16:creationId xmlns:a16="http://schemas.microsoft.com/office/drawing/2014/main" id="{90C085A1-0363-AF44-91EE-896FFFD1848E}"/>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DCB216-0EB4-D447-A5FE-7BE545A05A8A}"/>
                  </a:ext>
                </a:extLst>
              </p:cNvPr>
              <p:cNvSpPr>
                <a:spLocks noGrp="1"/>
              </p:cNvSpPr>
              <p:nvPr>
                <p:ph idx="1"/>
              </p:nvPr>
            </p:nvSpPr>
            <p:spPr>
              <a:xfrm>
                <a:off x="838200" y="1690688"/>
                <a:ext cx="10515600" cy="4586062"/>
              </a:xfrm>
            </p:spPr>
            <p:txBody>
              <a:bodyPr>
                <a:normAutofit lnSpcReduction="10000"/>
              </a:bodyPr>
              <a:lstStyle/>
              <a:p>
                <a14:m>
                  <m:oMath xmlns:m="http://schemas.openxmlformats.org/officeDocument/2006/math">
                    <m:f>
                      <m:fPr>
                        <m:ctrlPr>
                          <a:rPr lang="en-US" b="1" i="1" smtClean="0">
                            <a:latin typeface="Cambria Math" panose="02040503050406030204" pitchFamily="18" charset="0"/>
                          </a:rPr>
                        </m:ctrlPr>
                      </m:fPr>
                      <m:num>
                        <m:r>
                          <a:rPr lang="en-US" b="1" i="1">
                            <a:latin typeface="Cambria Math" panose="02040503050406030204" pitchFamily="18" charset="0"/>
                          </a:rPr>
                          <m:t>𝝏</m:t>
                        </m:r>
                        <m:r>
                          <a:rPr lang="en-US" b="1" i="1">
                            <a:latin typeface="Cambria Math" panose="02040503050406030204" pitchFamily="18" charset="0"/>
                          </a:rPr>
                          <m:t>𝑳𝒐𝒔𝒔</m:t>
                        </m:r>
                        <m:r>
                          <a:rPr lang="en-US" b="1" i="1">
                            <a:latin typeface="Cambria Math" panose="02040503050406030204" pitchFamily="18" charset="0"/>
                          </a:rPr>
                          <m:t>(</m:t>
                        </m:r>
                        <m:r>
                          <a:rPr lang="en-US" b="1" i="1">
                            <a:latin typeface="Cambria Math" panose="02040503050406030204" pitchFamily="18" charset="0"/>
                          </a:rPr>
                          <m:t>𝒚</m:t>
                        </m:r>
                        <m:r>
                          <a:rPr lang="en-US" b="1" i="1">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a:latin typeface="Cambria Math" panose="02040503050406030204" pitchFamily="18" charset="0"/>
                          </a:rPr>
                          <m:t>)</m:t>
                        </m:r>
                      </m:num>
                      <m:den>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num>
                      <m:den>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den>
                    </m:f>
                  </m:oMath>
                </a14:m>
                <a:r>
                  <a:rPr lang="en-US" dirty="0"/>
                  <a:t>= </a:t>
                </a:r>
                <a14:m>
                  <m:oMath xmlns:m="http://schemas.openxmlformats.org/officeDocument/2006/math">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oMath>
                </a14:m>
                <a:r>
                  <a:rPr lang="en-US" dirty="0"/>
                  <a:t> </a:t>
                </a:r>
              </a:p>
              <a:p>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num>
                      <m:den>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𝒛</m:t>
                            </m:r>
                          </m:e>
                          <m:sub>
                            <m:r>
                              <a:rPr lang="en-US" b="1" i="1" smtClean="0">
                                <a:latin typeface="Cambria Math" panose="02040503050406030204" pitchFamily="18" charset="0"/>
                              </a:rPr>
                              <m:t>𝒍𝒂𝒚𝒆𝒓</m:t>
                            </m:r>
                            <m:r>
                              <a:rPr lang="en-US" b="1" i="1" smtClean="0">
                                <a:latin typeface="Cambria Math" panose="02040503050406030204" pitchFamily="18" charset="0"/>
                              </a:rPr>
                              <m:t>𝟐</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b="0" i="1" smtClean="0">
                                <a:latin typeface="Cambria Math" panose="02040503050406030204" pitchFamily="18" charset="0"/>
                              </a:rPr>
                              <m:t>2</m:t>
                            </m:r>
                          </m:sub>
                        </m:sSub>
                        <m:r>
                          <a:rPr lang="en-US" b="0" i="1" smtClean="0">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b="0" i="1" smtClean="0">
                                <a:latin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2</m:t>
                            </m:r>
                          </m:sub>
                        </m:sSub>
                      </m:e>
                    </m:d>
                    <m:r>
                      <a:rPr lang="en-US" b="0" i="0"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2</m:t>
                            </m:r>
                          </m:sub>
                        </m:sSub>
                      </m:e>
                    </m:d>
                    <m:r>
                      <a:rPr lang="en-US" b="0" i="0" smtClean="0">
                        <a:latin typeface="Cambria Math" panose="02040503050406030204" pitchFamily="18" charset="0"/>
                      </a:rPr>
                      <m:t>)</m:t>
                    </m:r>
                  </m:oMath>
                </a14:m>
                <a:r>
                  <a:rPr lang="en-US" dirty="0"/>
                  <a:t> </a:t>
                </a:r>
                <a:r>
                  <a:rPr lang="en-US" dirty="0">
                    <a:sym typeface="Wingdings" pitchFamily="2" charset="2"/>
                  </a:rPr>
                  <a:t> if </a:t>
                </a:r>
                <a14:m>
                  <m:oMath xmlns:m="http://schemas.openxmlformats.org/officeDocument/2006/math">
                    <m:r>
                      <a:rPr lang="en-US" i="1">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a14:m>
                <a:r>
                  <a:rPr lang="en-US" dirty="0"/>
                  <a:t> </a:t>
                </a:r>
              </a:p>
              <a:p>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𝒛</m:t>
                            </m:r>
                          </m:e>
                          <m:sub>
                            <m:r>
                              <a:rPr lang="en-US" b="1" i="1">
                                <a:latin typeface="Cambria Math" panose="02040503050406030204" pitchFamily="18" charset="0"/>
                              </a:rPr>
                              <m:t>𝒍𝒂𝒚𝒆𝒓</m:t>
                            </m:r>
                            <m:r>
                              <a:rPr lang="en-US" b="1" i="1">
                                <a:latin typeface="Cambria Math" panose="02040503050406030204" pitchFamily="18" charset="0"/>
                              </a:rPr>
                              <m:t>𝟐</m:t>
                            </m:r>
                          </m:sub>
                        </m:sSub>
                      </m:num>
                      <m:den>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den>
                    </m:f>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den>
                    </m:f>
                    <m:r>
                      <a:rPr lang="en-US" b="0" i="0" smtClean="0">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𝑙𝑎𝑦𝑒𝑟</m:t>
                            </m:r>
                            <m:r>
                              <a:rPr lang="en-US" i="1">
                                <a:latin typeface="Cambria Math" panose="02040503050406030204" pitchFamily="18" charset="0"/>
                              </a:rPr>
                              <m:t>1</m:t>
                            </m:r>
                          </m:sub>
                        </m:sSub>
                      </m:e>
                    </m:d>
                  </m:oMath>
                </a14:m>
                <a:r>
                  <a:rPr lang="en-US" dirty="0"/>
                  <a:t> </a:t>
                </a:r>
              </a:p>
              <a:p>
                <a:pPr marL="0" indent="0">
                  <a:buNone/>
                </a:pPr>
                <a:endParaRPr lang="en-US" dirty="0"/>
              </a:p>
              <a:p>
                <a:pPr marL="0" indent="0">
                  <a:buNone/>
                </a:pP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m:t>
                        </m:r>
                        <m:r>
                          <a:rPr lang="en-US" b="1" i="1">
                            <a:latin typeface="Cambria Math" panose="02040503050406030204" pitchFamily="18" charset="0"/>
                          </a:rPr>
                          <m:t>𝑳𝒐𝒔𝒔</m:t>
                        </m:r>
                        <m:r>
                          <a:rPr lang="en-US" b="1" i="1">
                            <a:latin typeface="Cambria Math" panose="02040503050406030204" pitchFamily="18" charset="0"/>
                          </a:rPr>
                          <m:t>(</m:t>
                        </m:r>
                        <m:r>
                          <a:rPr lang="en-US" b="1" i="1">
                            <a:latin typeface="Cambria Math" panose="02040503050406030204" pitchFamily="18" charset="0"/>
                          </a:rPr>
                          <m:t>𝒚</m:t>
                        </m:r>
                        <m:r>
                          <a:rPr lang="en-US" b="1" i="1">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a:latin typeface="Cambria Math" panose="02040503050406030204" pitchFamily="18" charset="0"/>
                          </a:rPr>
                          <m:t>)</m:t>
                        </m:r>
                      </m:num>
                      <m:den>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den>
                    </m:f>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e>
                    </m:d>
                  </m:oMath>
                </a14:m>
                <a:r>
                  <a:rPr lang="en-US" i="1" dirty="0">
                    <a:latin typeface="Cambria Math" panose="02040503050406030204" pitchFamily="18" charset="0"/>
                  </a:rPr>
                  <a:t> </a:t>
                </a:r>
              </a:p>
              <a:p>
                <a:pPr marL="0" indent="0">
                  <a:buNone/>
                </a:pPr>
                <a14:m>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e>
                    </m:d>
                  </m:oMath>
                </a14:m>
                <a:r>
                  <a:rPr lang="en-US" b="0" i="0" dirty="0">
                    <a:latin typeface="Cambria Math" panose="02040503050406030204" pitchFamily="18" charset="0"/>
                  </a:rPr>
                  <a:t> </a:t>
                </a:r>
              </a:p>
              <a:p>
                <a:pPr marL="0" indent="0">
                  <a:buNone/>
                </a:pPr>
                <a14:m>
                  <m:oMath xmlns:m="http://schemas.openxmlformats.org/officeDocument/2006/math">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oMath>
                </a14:m>
                <a:r>
                  <a:rPr lang="en-US" dirty="0"/>
                  <a:t>  </a:t>
                </a:r>
              </a:p>
            </p:txBody>
          </p:sp>
        </mc:Choice>
        <mc:Fallback xmlns="">
          <p:sp>
            <p:nvSpPr>
              <p:cNvPr id="3" name="Content Placeholder 2">
                <a:extLst>
                  <a:ext uri="{FF2B5EF4-FFF2-40B4-BE49-F238E27FC236}">
                    <a16:creationId xmlns:a16="http://schemas.microsoft.com/office/drawing/2014/main" id="{DEDCB216-0EB4-D447-A5FE-7BE545A05A8A}"/>
                  </a:ext>
                </a:extLst>
              </p:cNvPr>
              <p:cNvSpPr>
                <a:spLocks noGrp="1" noRot="1" noChangeAspect="1" noMove="1" noResize="1" noEditPoints="1" noAdjustHandles="1" noChangeArrowheads="1" noChangeShapeType="1" noTextEdit="1"/>
              </p:cNvSpPr>
              <p:nvPr>
                <p:ph idx="1"/>
              </p:nvPr>
            </p:nvSpPr>
            <p:spPr>
              <a:xfrm>
                <a:off x="838200" y="1690688"/>
                <a:ext cx="10515600" cy="4586062"/>
              </a:xfrm>
              <a:blipFill>
                <a:blip r:embed="rId3"/>
                <a:stretch>
                  <a:fillRect l="-965" t="-116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3B0BB90-B5F6-5C44-BA7C-874751872706}"/>
              </a:ext>
            </a:extLst>
          </p:cNvPr>
          <p:cNvSpPr>
            <a:spLocks noGrp="1"/>
          </p:cNvSpPr>
          <p:nvPr>
            <p:ph type="sldNum" sz="quarter" idx="12"/>
          </p:nvPr>
        </p:nvSpPr>
        <p:spPr/>
        <p:txBody>
          <a:bodyPr/>
          <a:lstStyle/>
          <a:p>
            <a:fld id="{C030C19D-3A8B-234D-8E95-F3C88DEE2627}" type="slidenum">
              <a:rPr lang="en-US" smtClean="0"/>
              <a:t>9</a:t>
            </a:fld>
            <a:endParaRPr lang="en-US"/>
          </a:p>
        </p:txBody>
      </p:sp>
    </p:spTree>
    <p:extLst>
      <p:ext uri="{BB962C8B-B14F-4D97-AF65-F5344CB8AC3E}">
        <p14:creationId xmlns:p14="http://schemas.microsoft.com/office/powerpoint/2010/main" val="751892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3534</TotalTime>
  <Words>1673</Words>
  <Application>Microsoft Macintosh PowerPoint</Application>
  <PresentationFormat>Widescreen</PresentationFormat>
  <Paragraphs>294</Paragraphs>
  <Slides>25</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 Math</vt:lpstr>
      <vt:lpstr>Monaco</vt:lpstr>
      <vt:lpstr>Times New Roman</vt:lpstr>
      <vt:lpstr>Wingdings</vt:lpstr>
      <vt:lpstr>Office Theme</vt:lpstr>
      <vt:lpstr>Deep learning with R</vt:lpstr>
      <vt:lpstr>Overview </vt:lpstr>
      <vt:lpstr>Simple Neural network </vt:lpstr>
      <vt:lpstr>Two-step framework of NN</vt:lpstr>
      <vt:lpstr>Forward propagation </vt:lpstr>
      <vt:lpstr>Activation function σ() </vt:lpstr>
      <vt:lpstr>Loss function </vt:lpstr>
      <vt:lpstr>Backward propagation </vt:lpstr>
      <vt:lpstr>Backward propagation – W_2 (Extra slide)</vt:lpstr>
      <vt:lpstr>Backward propagation – W_1(Extra slide)</vt:lpstr>
      <vt:lpstr>To recap, neural network</vt:lpstr>
      <vt:lpstr>Keras Library</vt:lpstr>
      <vt:lpstr>Code exercise </vt:lpstr>
      <vt:lpstr>Build the network </vt:lpstr>
      <vt:lpstr>Compile and fit the model </vt:lpstr>
      <vt:lpstr>Deep learning </vt:lpstr>
      <vt:lpstr>Examples of image classification </vt:lpstr>
      <vt:lpstr>Convolutional neural network (CNN)</vt:lpstr>
      <vt:lpstr>Example: Edge detection </vt:lpstr>
      <vt:lpstr>Pooling</vt:lpstr>
      <vt:lpstr>Flattening</vt:lpstr>
      <vt:lpstr>To recap, convolutional neural network</vt:lpstr>
      <vt:lpstr>Build the network </vt:lpstr>
      <vt:lpstr>Densely connected classifier network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R</dc:title>
  <dc:creator>Huiyu Deng</dc:creator>
  <cp:lastModifiedBy>Huiyu Deng</cp:lastModifiedBy>
  <cp:revision>123</cp:revision>
  <dcterms:created xsi:type="dcterms:W3CDTF">2019-10-01T21:46:10Z</dcterms:created>
  <dcterms:modified xsi:type="dcterms:W3CDTF">2019-10-12T23:41:15Z</dcterms:modified>
</cp:coreProperties>
</file>